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7" r:id="rId1"/>
  </p:sldMasterIdLst>
  <p:notesMasterIdLst>
    <p:notesMasterId r:id="rId27"/>
  </p:notesMasterIdLst>
  <p:sldIdLst>
    <p:sldId id="256" r:id="rId2"/>
    <p:sldId id="293" r:id="rId3"/>
    <p:sldId id="375" r:id="rId4"/>
    <p:sldId id="318" r:id="rId5"/>
    <p:sldId id="330" r:id="rId6"/>
    <p:sldId id="319" r:id="rId7"/>
    <p:sldId id="386" r:id="rId8"/>
    <p:sldId id="387" r:id="rId9"/>
    <p:sldId id="378" r:id="rId10"/>
    <p:sldId id="379" r:id="rId11"/>
    <p:sldId id="377" r:id="rId12"/>
    <p:sldId id="369" r:id="rId13"/>
    <p:sldId id="366" r:id="rId14"/>
    <p:sldId id="380" r:id="rId15"/>
    <p:sldId id="368" r:id="rId16"/>
    <p:sldId id="365" r:id="rId17"/>
    <p:sldId id="276" r:id="rId18"/>
    <p:sldId id="349" r:id="rId19"/>
    <p:sldId id="373" r:id="rId20"/>
    <p:sldId id="345" r:id="rId21"/>
    <p:sldId id="382" r:id="rId22"/>
    <p:sldId id="381" r:id="rId23"/>
    <p:sldId id="383" r:id="rId24"/>
    <p:sldId id="385" r:id="rId25"/>
    <p:sldId id="323" r:id="rId26"/>
  </p:sldIdLst>
  <p:sldSz cx="12192000" cy="6858000"/>
  <p:notesSz cx="6645275" cy="9777413"/>
  <p:custDataLst>
    <p:tags r:id="rId28"/>
  </p:custDataLst>
  <p:defaultTextStyle>
    <a:defPPr>
      <a:defRPr lang="en-US"/>
    </a:defPPr>
    <a:lvl1pPr algn="l" rtl="0" fontAlgn="base">
      <a:spcBef>
        <a:spcPct val="0"/>
      </a:spcBef>
      <a:spcAft>
        <a:spcPct val="0"/>
      </a:spcAft>
      <a:defRPr kern="1200">
        <a:solidFill>
          <a:schemeClr val="tx1"/>
        </a:solidFill>
        <a:latin typeface="Verdana" pitchFamily="34" charset="0"/>
        <a:ea typeface="+mn-ea"/>
        <a:cs typeface="Arial" charset="0"/>
      </a:defRPr>
    </a:lvl1pPr>
    <a:lvl2pPr marL="457200" algn="l" rtl="0" fontAlgn="base">
      <a:spcBef>
        <a:spcPct val="0"/>
      </a:spcBef>
      <a:spcAft>
        <a:spcPct val="0"/>
      </a:spcAft>
      <a:defRPr kern="1200">
        <a:solidFill>
          <a:schemeClr val="tx1"/>
        </a:solidFill>
        <a:latin typeface="Verdana" pitchFamily="34" charset="0"/>
        <a:ea typeface="+mn-ea"/>
        <a:cs typeface="Arial" charset="0"/>
      </a:defRPr>
    </a:lvl2pPr>
    <a:lvl3pPr marL="914400" algn="l" rtl="0" fontAlgn="base">
      <a:spcBef>
        <a:spcPct val="0"/>
      </a:spcBef>
      <a:spcAft>
        <a:spcPct val="0"/>
      </a:spcAft>
      <a:defRPr kern="1200">
        <a:solidFill>
          <a:schemeClr val="tx1"/>
        </a:solidFill>
        <a:latin typeface="Verdana" pitchFamily="34" charset="0"/>
        <a:ea typeface="+mn-ea"/>
        <a:cs typeface="Arial" charset="0"/>
      </a:defRPr>
    </a:lvl3pPr>
    <a:lvl4pPr marL="1371600" algn="l" rtl="0" fontAlgn="base">
      <a:spcBef>
        <a:spcPct val="0"/>
      </a:spcBef>
      <a:spcAft>
        <a:spcPct val="0"/>
      </a:spcAft>
      <a:defRPr kern="1200">
        <a:solidFill>
          <a:schemeClr val="tx1"/>
        </a:solidFill>
        <a:latin typeface="Verdana" pitchFamily="34" charset="0"/>
        <a:ea typeface="+mn-ea"/>
        <a:cs typeface="Arial" charset="0"/>
      </a:defRPr>
    </a:lvl4pPr>
    <a:lvl5pPr marL="1828800" algn="l" rtl="0" fontAlgn="base">
      <a:spcBef>
        <a:spcPct val="0"/>
      </a:spcBef>
      <a:spcAft>
        <a:spcPct val="0"/>
      </a:spcAft>
      <a:defRPr kern="1200">
        <a:solidFill>
          <a:schemeClr val="tx1"/>
        </a:solidFill>
        <a:latin typeface="Verdana" pitchFamily="34" charset="0"/>
        <a:ea typeface="+mn-ea"/>
        <a:cs typeface="Arial" charset="0"/>
      </a:defRPr>
    </a:lvl5pPr>
    <a:lvl6pPr marL="2286000" algn="l" defTabSz="914400" rtl="0" eaLnBrk="1" latinLnBrk="0" hangingPunct="1">
      <a:defRPr kern="1200">
        <a:solidFill>
          <a:schemeClr val="tx1"/>
        </a:solidFill>
        <a:latin typeface="Verdana" pitchFamily="34" charset="0"/>
        <a:ea typeface="+mn-ea"/>
        <a:cs typeface="Arial" charset="0"/>
      </a:defRPr>
    </a:lvl6pPr>
    <a:lvl7pPr marL="2743200" algn="l" defTabSz="914400" rtl="0" eaLnBrk="1" latinLnBrk="0" hangingPunct="1">
      <a:defRPr kern="1200">
        <a:solidFill>
          <a:schemeClr val="tx1"/>
        </a:solidFill>
        <a:latin typeface="Verdana" pitchFamily="34" charset="0"/>
        <a:ea typeface="+mn-ea"/>
        <a:cs typeface="Arial" charset="0"/>
      </a:defRPr>
    </a:lvl7pPr>
    <a:lvl8pPr marL="3200400" algn="l" defTabSz="914400" rtl="0" eaLnBrk="1" latinLnBrk="0" hangingPunct="1">
      <a:defRPr kern="1200">
        <a:solidFill>
          <a:schemeClr val="tx1"/>
        </a:solidFill>
        <a:latin typeface="Verdana" pitchFamily="34" charset="0"/>
        <a:ea typeface="+mn-ea"/>
        <a:cs typeface="Arial" charset="0"/>
      </a:defRPr>
    </a:lvl8pPr>
    <a:lvl9pPr marL="3657600" algn="l" defTabSz="914400" rtl="0" eaLnBrk="1" latinLnBrk="0" hangingPunct="1">
      <a:defRPr kern="1200">
        <a:solidFill>
          <a:schemeClr val="tx1"/>
        </a:solidFill>
        <a:latin typeface="Verdana" pitchFamily="34" charset="0"/>
        <a:ea typeface="+mn-ea"/>
        <a:cs typeface="Arial"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47" autoAdjust="0"/>
    <p:restoredTop sz="86575" autoAdjust="0"/>
  </p:normalViewPr>
  <p:slideViewPr>
    <p:cSldViewPr>
      <p:cViewPr varScale="1">
        <p:scale>
          <a:sx n="95" d="100"/>
          <a:sy n="95" d="100"/>
        </p:scale>
        <p:origin x="1792" y="488"/>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42" name="Rectangle 2"/>
          <p:cNvSpPr>
            <a:spLocks noGrp="1" noChangeArrowheads="1"/>
          </p:cNvSpPr>
          <p:nvPr>
            <p:ph type="hdr" sz="quarter"/>
          </p:nvPr>
        </p:nvSpPr>
        <p:spPr bwMode="auto">
          <a:xfrm>
            <a:off x="0" y="0"/>
            <a:ext cx="2879725" cy="488950"/>
          </a:xfrm>
          <a:prstGeom prst="rect">
            <a:avLst/>
          </a:prstGeom>
          <a:noFill/>
          <a:ln>
            <a:noFill/>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endParaRPr lang="nl-NL"/>
          </a:p>
        </p:txBody>
      </p:sp>
      <p:sp>
        <p:nvSpPr>
          <p:cNvPr id="61443" name="Rectangle 3"/>
          <p:cNvSpPr>
            <a:spLocks noGrp="1" noChangeArrowheads="1"/>
          </p:cNvSpPr>
          <p:nvPr>
            <p:ph type="dt" idx="1"/>
          </p:nvPr>
        </p:nvSpPr>
        <p:spPr bwMode="auto">
          <a:xfrm>
            <a:off x="3763963" y="0"/>
            <a:ext cx="2879725" cy="4889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endParaRPr lang="nl-NL"/>
          </a:p>
        </p:txBody>
      </p:sp>
      <p:sp>
        <p:nvSpPr>
          <p:cNvPr id="13316" name="Rectangle 4"/>
          <p:cNvSpPr>
            <a:spLocks noGrp="1" noRot="1" noChangeAspect="1" noChangeArrowheads="1" noTextEdit="1"/>
          </p:cNvSpPr>
          <p:nvPr>
            <p:ph type="sldImg" idx="2"/>
          </p:nvPr>
        </p:nvSpPr>
        <p:spPr bwMode="auto">
          <a:xfrm>
            <a:off x="63500" y="733425"/>
            <a:ext cx="6518275" cy="36671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5" name="Rectangle 5"/>
          <p:cNvSpPr>
            <a:spLocks noGrp="1" noChangeArrowheads="1"/>
          </p:cNvSpPr>
          <p:nvPr>
            <p:ph type="body" sz="quarter" idx="3"/>
          </p:nvPr>
        </p:nvSpPr>
        <p:spPr bwMode="auto">
          <a:xfrm>
            <a:off x="665163" y="4645025"/>
            <a:ext cx="5314950" cy="4398963"/>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en-US" noProof="0"/>
              <a:t>Klik om de opmaakprofielen van de modeltekst te bewerken</a:t>
            </a:r>
          </a:p>
          <a:p>
            <a:pPr lvl="1"/>
            <a:r>
              <a:rPr lang="en-US" noProof="0"/>
              <a:t>Tweede niveau</a:t>
            </a:r>
          </a:p>
          <a:p>
            <a:pPr lvl="2"/>
            <a:r>
              <a:rPr lang="en-US" noProof="0"/>
              <a:t>Derde niveau</a:t>
            </a:r>
          </a:p>
          <a:p>
            <a:pPr lvl="3"/>
            <a:r>
              <a:rPr lang="en-US" noProof="0"/>
              <a:t>Vierde niveau</a:t>
            </a:r>
          </a:p>
          <a:p>
            <a:pPr lvl="4"/>
            <a:r>
              <a:rPr lang="en-US" noProof="0"/>
              <a:t>Vijfde niveau</a:t>
            </a:r>
          </a:p>
        </p:txBody>
      </p:sp>
      <p:sp>
        <p:nvSpPr>
          <p:cNvPr id="61446" name="Rectangle 6"/>
          <p:cNvSpPr>
            <a:spLocks noGrp="1" noChangeArrowheads="1"/>
          </p:cNvSpPr>
          <p:nvPr>
            <p:ph type="ftr" sz="quarter" idx="4"/>
          </p:nvPr>
        </p:nvSpPr>
        <p:spPr bwMode="auto">
          <a:xfrm>
            <a:off x="0" y="9286875"/>
            <a:ext cx="2879725" cy="488950"/>
          </a:xfrm>
          <a:prstGeom prst="rect">
            <a:avLst/>
          </a:prstGeom>
          <a:noFill/>
          <a:ln>
            <a:noFill/>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endParaRPr lang="nl-NL"/>
          </a:p>
        </p:txBody>
      </p:sp>
      <p:sp>
        <p:nvSpPr>
          <p:cNvPr id="61447" name="Rectangle 7"/>
          <p:cNvSpPr>
            <a:spLocks noGrp="1" noChangeArrowheads="1"/>
          </p:cNvSpPr>
          <p:nvPr>
            <p:ph type="sldNum" sz="quarter" idx="5"/>
          </p:nvPr>
        </p:nvSpPr>
        <p:spPr bwMode="auto">
          <a:xfrm>
            <a:off x="3763963" y="9286875"/>
            <a:ext cx="2879725" cy="48895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A8CB3695-1A32-4BF5-8C0E-5E502CA836D0}" type="slidenum">
              <a:rPr lang="en-US"/>
              <a:pPr/>
              <a:t>‹#›</a:t>
            </a:fld>
            <a:endParaRPr lang="en-US"/>
          </a:p>
        </p:txBody>
      </p:sp>
    </p:spTree>
    <p:extLst>
      <p:ext uri="{BB962C8B-B14F-4D97-AF65-F5344CB8AC3E}">
        <p14:creationId xmlns:p14="http://schemas.microsoft.com/office/powerpoint/2010/main" val="261603489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63500" y="733425"/>
            <a:ext cx="6518275" cy="3667125"/>
          </a:xfrm>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A8CB3695-1A32-4BF5-8C0E-5E502CA836D0}" type="slidenum">
              <a:rPr lang="en-US" smtClean="0"/>
              <a:pPr/>
              <a:t>1</a:t>
            </a:fld>
            <a:endParaRPr lang="en-US"/>
          </a:p>
        </p:txBody>
      </p:sp>
    </p:spTree>
    <p:extLst>
      <p:ext uri="{BB962C8B-B14F-4D97-AF65-F5344CB8AC3E}">
        <p14:creationId xmlns:p14="http://schemas.microsoft.com/office/powerpoint/2010/main" val="13516920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3C2BD4-6BE0-8B32-B150-A867ADC4935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D2A6BB-9638-804B-3B93-619125F8B7F3}"/>
              </a:ext>
            </a:extLst>
          </p:cNvPr>
          <p:cNvSpPr>
            <a:spLocks noGrp="1" noRot="1" noChangeAspect="1"/>
          </p:cNvSpPr>
          <p:nvPr>
            <p:ph type="sldImg"/>
          </p:nvPr>
        </p:nvSpPr>
        <p:spPr>
          <a:xfrm>
            <a:off x="63500" y="733425"/>
            <a:ext cx="6518275" cy="3667125"/>
          </a:xfrm>
        </p:spPr>
      </p:sp>
      <p:sp>
        <p:nvSpPr>
          <p:cNvPr id="3" name="Notes Placeholder 2">
            <a:extLst>
              <a:ext uri="{FF2B5EF4-FFF2-40B4-BE49-F238E27FC236}">
                <a16:creationId xmlns:a16="http://schemas.microsoft.com/office/drawing/2014/main" id="{A0120C87-075B-F8FD-5049-B9E4D4AA43D4}"/>
              </a:ext>
            </a:extLst>
          </p:cNvPr>
          <p:cNvSpPr>
            <a:spLocks noGrp="1"/>
          </p:cNvSpPr>
          <p:nvPr>
            <p:ph type="body" idx="1"/>
          </p:nvPr>
        </p:nvSpPr>
        <p:spPr/>
        <p:txBody>
          <a:bodyPr/>
          <a:lstStyle/>
          <a:p>
            <a:endParaRPr lang="nl-NL" dirty="0"/>
          </a:p>
        </p:txBody>
      </p:sp>
      <p:sp>
        <p:nvSpPr>
          <p:cNvPr id="4" name="Slide Number Placeholder 3">
            <a:extLst>
              <a:ext uri="{FF2B5EF4-FFF2-40B4-BE49-F238E27FC236}">
                <a16:creationId xmlns:a16="http://schemas.microsoft.com/office/drawing/2014/main" id="{8B100602-B9A3-D422-D12C-968DDF13861B}"/>
              </a:ext>
            </a:extLst>
          </p:cNvPr>
          <p:cNvSpPr>
            <a:spLocks noGrp="1"/>
          </p:cNvSpPr>
          <p:nvPr>
            <p:ph type="sldNum" sz="quarter" idx="10"/>
          </p:nvPr>
        </p:nvSpPr>
        <p:spPr/>
        <p:txBody>
          <a:bodyPr/>
          <a:lstStyle/>
          <a:p>
            <a:fld id="{A8CB3695-1A32-4BF5-8C0E-5E502CA836D0}" type="slidenum">
              <a:rPr lang="en-US" smtClean="0"/>
              <a:pPr/>
              <a:t>10</a:t>
            </a:fld>
            <a:endParaRPr lang="en-US"/>
          </a:p>
        </p:txBody>
      </p:sp>
    </p:spTree>
    <p:extLst>
      <p:ext uri="{BB962C8B-B14F-4D97-AF65-F5344CB8AC3E}">
        <p14:creationId xmlns:p14="http://schemas.microsoft.com/office/powerpoint/2010/main" val="18988384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A7C1BF-C7D5-F02E-C20A-9E4980579C1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ADE151D-0CCC-7249-ECA3-085EF8383035}"/>
              </a:ext>
            </a:extLst>
          </p:cNvPr>
          <p:cNvSpPr>
            <a:spLocks noGrp="1" noRot="1" noChangeAspect="1"/>
          </p:cNvSpPr>
          <p:nvPr>
            <p:ph type="sldImg"/>
          </p:nvPr>
        </p:nvSpPr>
        <p:spPr>
          <a:xfrm>
            <a:off x="63500" y="733425"/>
            <a:ext cx="6518275" cy="3667125"/>
          </a:xfrm>
        </p:spPr>
      </p:sp>
      <p:sp>
        <p:nvSpPr>
          <p:cNvPr id="3" name="Notes Placeholder 2">
            <a:extLst>
              <a:ext uri="{FF2B5EF4-FFF2-40B4-BE49-F238E27FC236}">
                <a16:creationId xmlns:a16="http://schemas.microsoft.com/office/drawing/2014/main" id="{684FD9D4-D69E-B290-E763-295DC6B28ABC}"/>
              </a:ext>
            </a:extLst>
          </p:cNvPr>
          <p:cNvSpPr>
            <a:spLocks noGrp="1"/>
          </p:cNvSpPr>
          <p:nvPr>
            <p:ph type="body" idx="1"/>
          </p:nvPr>
        </p:nvSpPr>
        <p:spPr/>
        <p:txBody>
          <a:bodyPr/>
          <a:lstStyle/>
          <a:p>
            <a:endParaRPr lang="nl-NL" dirty="0"/>
          </a:p>
        </p:txBody>
      </p:sp>
      <p:sp>
        <p:nvSpPr>
          <p:cNvPr id="4" name="Slide Number Placeholder 3">
            <a:extLst>
              <a:ext uri="{FF2B5EF4-FFF2-40B4-BE49-F238E27FC236}">
                <a16:creationId xmlns:a16="http://schemas.microsoft.com/office/drawing/2014/main" id="{7F9248F1-D32F-F8B0-4812-F9BE19044869}"/>
              </a:ext>
            </a:extLst>
          </p:cNvPr>
          <p:cNvSpPr>
            <a:spLocks noGrp="1"/>
          </p:cNvSpPr>
          <p:nvPr>
            <p:ph type="sldNum" sz="quarter" idx="10"/>
          </p:nvPr>
        </p:nvSpPr>
        <p:spPr/>
        <p:txBody>
          <a:bodyPr/>
          <a:lstStyle/>
          <a:p>
            <a:fld id="{A8CB3695-1A32-4BF5-8C0E-5E502CA836D0}" type="slidenum">
              <a:rPr lang="en-US" smtClean="0"/>
              <a:pPr/>
              <a:t>11</a:t>
            </a:fld>
            <a:endParaRPr lang="en-US"/>
          </a:p>
        </p:txBody>
      </p:sp>
    </p:spTree>
    <p:extLst>
      <p:ext uri="{BB962C8B-B14F-4D97-AF65-F5344CB8AC3E}">
        <p14:creationId xmlns:p14="http://schemas.microsoft.com/office/powerpoint/2010/main" val="40107830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3500" y="733425"/>
            <a:ext cx="6518275" cy="3667125"/>
          </a:xfrm>
        </p:spPr>
      </p:sp>
      <p:sp>
        <p:nvSpPr>
          <p:cNvPr id="3" name="Notes Placeholder 2"/>
          <p:cNvSpPr>
            <a:spLocks noGrp="1"/>
          </p:cNvSpPr>
          <p:nvPr>
            <p:ph type="body" idx="1"/>
          </p:nvPr>
        </p:nvSpPr>
        <p:spPr/>
        <p:txBody>
          <a:bodyPr/>
          <a:lstStyle/>
          <a:p>
            <a:endParaRPr lang="nl-NL" dirty="0"/>
          </a:p>
        </p:txBody>
      </p:sp>
      <p:sp>
        <p:nvSpPr>
          <p:cNvPr id="4" name="Slide Number Placeholder 3"/>
          <p:cNvSpPr>
            <a:spLocks noGrp="1"/>
          </p:cNvSpPr>
          <p:nvPr>
            <p:ph type="sldNum" sz="quarter" idx="10"/>
          </p:nvPr>
        </p:nvSpPr>
        <p:spPr/>
        <p:txBody>
          <a:bodyPr/>
          <a:lstStyle/>
          <a:p>
            <a:fld id="{A8CB3695-1A32-4BF5-8C0E-5E502CA836D0}" type="slidenum">
              <a:rPr lang="en-US" smtClean="0"/>
              <a:pPr/>
              <a:t>17</a:t>
            </a:fld>
            <a:endParaRPr lang="en-US"/>
          </a:p>
        </p:txBody>
      </p:sp>
    </p:spTree>
    <p:extLst>
      <p:ext uri="{BB962C8B-B14F-4D97-AF65-F5344CB8AC3E}">
        <p14:creationId xmlns:p14="http://schemas.microsoft.com/office/powerpoint/2010/main" val="40682555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A8CB3695-1A32-4BF5-8C0E-5E502CA836D0}" type="slidenum">
              <a:rPr lang="en-US" smtClean="0"/>
              <a:pPr/>
              <a:t>19</a:t>
            </a:fld>
            <a:endParaRPr lang="en-US"/>
          </a:p>
        </p:txBody>
      </p:sp>
    </p:spTree>
    <p:extLst>
      <p:ext uri="{BB962C8B-B14F-4D97-AF65-F5344CB8AC3E}">
        <p14:creationId xmlns:p14="http://schemas.microsoft.com/office/powerpoint/2010/main" val="17825411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3500" y="733425"/>
            <a:ext cx="6518275" cy="3667125"/>
          </a:xfrm>
        </p:spPr>
      </p:sp>
      <p:sp>
        <p:nvSpPr>
          <p:cNvPr id="3" name="Notes Placeholder 2"/>
          <p:cNvSpPr>
            <a:spLocks noGrp="1"/>
          </p:cNvSpPr>
          <p:nvPr>
            <p:ph type="body" idx="1"/>
          </p:nvPr>
        </p:nvSpPr>
        <p:spPr/>
        <p:txBody>
          <a:bodyPr/>
          <a:lstStyle/>
          <a:p>
            <a:endParaRPr lang="nl-NL" dirty="0"/>
          </a:p>
        </p:txBody>
      </p:sp>
      <p:sp>
        <p:nvSpPr>
          <p:cNvPr id="4" name="Slide Number Placeholder 3"/>
          <p:cNvSpPr>
            <a:spLocks noGrp="1"/>
          </p:cNvSpPr>
          <p:nvPr>
            <p:ph type="sldNum" sz="quarter" idx="10"/>
          </p:nvPr>
        </p:nvSpPr>
        <p:spPr/>
        <p:txBody>
          <a:bodyPr/>
          <a:lstStyle/>
          <a:p>
            <a:fld id="{A8CB3695-1A32-4BF5-8C0E-5E502CA836D0}" type="slidenum">
              <a:rPr lang="en-US" smtClean="0"/>
              <a:pPr/>
              <a:t>25</a:t>
            </a:fld>
            <a:endParaRPr lang="en-US"/>
          </a:p>
        </p:txBody>
      </p:sp>
    </p:spTree>
    <p:extLst>
      <p:ext uri="{BB962C8B-B14F-4D97-AF65-F5344CB8AC3E}">
        <p14:creationId xmlns:p14="http://schemas.microsoft.com/office/powerpoint/2010/main" val="37056905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3500" y="733425"/>
            <a:ext cx="6518275" cy="3667125"/>
          </a:xfrm>
        </p:spPr>
      </p:sp>
      <p:sp>
        <p:nvSpPr>
          <p:cNvPr id="3" name="Notes Placeholder 2"/>
          <p:cNvSpPr>
            <a:spLocks noGrp="1"/>
          </p:cNvSpPr>
          <p:nvPr>
            <p:ph type="body" idx="1"/>
          </p:nvPr>
        </p:nvSpPr>
        <p:spPr/>
        <p:txBody>
          <a:bodyPr/>
          <a:lstStyle/>
          <a:p>
            <a:endParaRPr lang="nl-NL" dirty="0"/>
          </a:p>
        </p:txBody>
      </p:sp>
      <p:sp>
        <p:nvSpPr>
          <p:cNvPr id="4" name="Slide Number Placeholder 3"/>
          <p:cNvSpPr>
            <a:spLocks noGrp="1"/>
          </p:cNvSpPr>
          <p:nvPr>
            <p:ph type="sldNum" sz="quarter" idx="10"/>
          </p:nvPr>
        </p:nvSpPr>
        <p:spPr/>
        <p:txBody>
          <a:bodyPr/>
          <a:lstStyle/>
          <a:p>
            <a:fld id="{A8CB3695-1A32-4BF5-8C0E-5E502CA836D0}" type="slidenum">
              <a:rPr lang="en-US" smtClean="0"/>
              <a:pPr/>
              <a:t>2</a:t>
            </a:fld>
            <a:endParaRPr lang="en-US"/>
          </a:p>
        </p:txBody>
      </p:sp>
    </p:spTree>
    <p:extLst>
      <p:ext uri="{BB962C8B-B14F-4D97-AF65-F5344CB8AC3E}">
        <p14:creationId xmlns:p14="http://schemas.microsoft.com/office/powerpoint/2010/main" val="7922094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BCDEC6-B5F1-BC18-F950-B71AEEF6DB5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53BBFF4-7730-E0C7-E2EE-7CCD24778F6B}"/>
              </a:ext>
            </a:extLst>
          </p:cNvPr>
          <p:cNvSpPr>
            <a:spLocks noGrp="1" noRot="1" noChangeAspect="1"/>
          </p:cNvSpPr>
          <p:nvPr>
            <p:ph type="sldImg"/>
          </p:nvPr>
        </p:nvSpPr>
        <p:spPr>
          <a:xfrm>
            <a:off x="63500" y="733425"/>
            <a:ext cx="6518275" cy="3667125"/>
          </a:xfrm>
        </p:spPr>
      </p:sp>
      <p:sp>
        <p:nvSpPr>
          <p:cNvPr id="3" name="Notes Placeholder 2">
            <a:extLst>
              <a:ext uri="{FF2B5EF4-FFF2-40B4-BE49-F238E27FC236}">
                <a16:creationId xmlns:a16="http://schemas.microsoft.com/office/drawing/2014/main" id="{2DA3186C-B65F-B6E0-9658-CCBC728964F7}"/>
              </a:ext>
            </a:extLst>
          </p:cNvPr>
          <p:cNvSpPr>
            <a:spLocks noGrp="1"/>
          </p:cNvSpPr>
          <p:nvPr>
            <p:ph type="body" idx="1"/>
          </p:nvPr>
        </p:nvSpPr>
        <p:spPr/>
        <p:txBody>
          <a:bodyPr/>
          <a:lstStyle/>
          <a:p>
            <a:endParaRPr lang="nl-NL" dirty="0"/>
          </a:p>
        </p:txBody>
      </p:sp>
      <p:sp>
        <p:nvSpPr>
          <p:cNvPr id="4" name="Slide Number Placeholder 3">
            <a:extLst>
              <a:ext uri="{FF2B5EF4-FFF2-40B4-BE49-F238E27FC236}">
                <a16:creationId xmlns:a16="http://schemas.microsoft.com/office/drawing/2014/main" id="{F7756581-5D6E-C488-6155-9DE2A9E4390E}"/>
              </a:ext>
            </a:extLst>
          </p:cNvPr>
          <p:cNvSpPr>
            <a:spLocks noGrp="1"/>
          </p:cNvSpPr>
          <p:nvPr>
            <p:ph type="sldNum" sz="quarter" idx="10"/>
          </p:nvPr>
        </p:nvSpPr>
        <p:spPr/>
        <p:txBody>
          <a:bodyPr/>
          <a:lstStyle/>
          <a:p>
            <a:fld id="{A8CB3695-1A32-4BF5-8C0E-5E502CA836D0}" type="slidenum">
              <a:rPr lang="en-US" smtClean="0"/>
              <a:pPr/>
              <a:t>3</a:t>
            </a:fld>
            <a:endParaRPr lang="en-US"/>
          </a:p>
        </p:txBody>
      </p:sp>
    </p:spTree>
    <p:extLst>
      <p:ext uri="{BB962C8B-B14F-4D97-AF65-F5344CB8AC3E}">
        <p14:creationId xmlns:p14="http://schemas.microsoft.com/office/powerpoint/2010/main" val="5926804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3500" y="733425"/>
            <a:ext cx="6518275" cy="3667125"/>
          </a:xfrm>
        </p:spPr>
      </p:sp>
      <p:sp>
        <p:nvSpPr>
          <p:cNvPr id="3" name="Notes Placeholder 2"/>
          <p:cNvSpPr>
            <a:spLocks noGrp="1"/>
          </p:cNvSpPr>
          <p:nvPr>
            <p:ph type="body" idx="1"/>
          </p:nvPr>
        </p:nvSpPr>
        <p:spPr/>
        <p:txBody>
          <a:bodyPr/>
          <a:lstStyle/>
          <a:p>
            <a:endParaRPr lang="nl-NL" dirty="0"/>
          </a:p>
        </p:txBody>
      </p:sp>
      <p:sp>
        <p:nvSpPr>
          <p:cNvPr id="4" name="Slide Number Placeholder 3"/>
          <p:cNvSpPr>
            <a:spLocks noGrp="1"/>
          </p:cNvSpPr>
          <p:nvPr>
            <p:ph type="sldNum" sz="quarter" idx="10"/>
          </p:nvPr>
        </p:nvSpPr>
        <p:spPr/>
        <p:txBody>
          <a:bodyPr/>
          <a:lstStyle/>
          <a:p>
            <a:fld id="{A8CB3695-1A32-4BF5-8C0E-5E502CA836D0}" type="slidenum">
              <a:rPr lang="en-US" smtClean="0"/>
              <a:pPr/>
              <a:t>4</a:t>
            </a:fld>
            <a:endParaRPr lang="en-US"/>
          </a:p>
        </p:txBody>
      </p:sp>
    </p:spTree>
    <p:extLst>
      <p:ext uri="{BB962C8B-B14F-4D97-AF65-F5344CB8AC3E}">
        <p14:creationId xmlns:p14="http://schemas.microsoft.com/office/powerpoint/2010/main" val="30660172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L" dirty="0"/>
          </a:p>
        </p:txBody>
      </p:sp>
      <p:sp>
        <p:nvSpPr>
          <p:cNvPr id="4" name="Slide Number Placeholder 3"/>
          <p:cNvSpPr>
            <a:spLocks noGrp="1"/>
          </p:cNvSpPr>
          <p:nvPr>
            <p:ph type="sldNum" sz="quarter" idx="5"/>
          </p:nvPr>
        </p:nvSpPr>
        <p:spPr/>
        <p:txBody>
          <a:bodyPr/>
          <a:lstStyle/>
          <a:p>
            <a:fld id="{A8CB3695-1A32-4BF5-8C0E-5E502CA836D0}" type="slidenum">
              <a:rPr lang="en-US" smtClean="0"/>
              <a:pPr/>
              <a:t>5</a:t>
            </a:fld>
            <a:endParaRPr lang="en-US"/>
          </a:p>
        </p:txBody>
      </p:sp>
    </p:spTree>
    <p:extLst>
      <p:ext uri="{BB962C8B-B14F-4D97-AF65-F5344CB8AC3E}">
        <p14:creationId xmlns:p14="http://schemas.microsoft.com/office/powerpoint/2010/main" val="22587109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3500" y="733425"/>
            <a:ext cx="6518275" cy="3667125"/>
          </a:xfrm>
        </p:spPr>
      </p:sp>
      <p:sp>
        <p:nvSpPr>
          <p:cNvPr id="3" name="Notes Placeholder 2"/>
          <p:cNvSpPr>
            <a:spLocks noGrp="1"/>
          </p:cNvSpPr>
          <p:nvPr>
            <p:ph type="body" idx="1"/>
          </p:nvPr>
        </p:nvSpPr>
        <p:spPr/>
        <p:txBody>
          <a:bodyPr/>
          <a:lstStyle/>
          <a:p>
            <a:endParaRPr lang="nl-NL" dirty="0"/>
          </a:p>
        </p:txBody>
      </p:sp>
      <p:sp>
        <p:nvSpPr>
          <p:cNvPr id="4" name="Slide Number Placeholder 3"/>
          <p:cNvSpPr>
            <a:spLocks noGrp="1"/>
          </p:cNvSpPr>
          <p:nvPr>
            <p:ph type="sldNum" sz="quarter" idx="10"/>
          </p:nvPr>
        </p:nvSpPr>
        <p:spPr/>
        <p:txBody>
          <a:bodyPr/>
          <a:lstStyle/>
          <a:p>
            <a:fld id="{A8CB3695-1A32-4BF5-8C0E-5E502CA836D0}" type="slidenum">
              <a:rPr lang="en-US" smtClean="0"/>
              <a:pPr/>
              <a:t>6</a:t>
            </a:fld>
            <a:endParaRPr lang="en-US"/>
          </a:p>
        </p:txBody>
      </p:sp>
    </p:spTree>
    <p:extLst>
      <p:ext uri="{BB962C8B-B14F-4D97-AF65-F5344CB8AC3E}">
        <p14:creationId xmlns:p14="http://schemas.microsoft.com/office/powerpoint/2010/main" val="36112642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BB49AF-388E-3559-A8CE-E2A0C39DCD1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3DDFF9C-6F32-A378-6D3E-CC9570BABCDA}"/>
              </a:ext>
            </a:extLst>
          </p:cNvPr>
          <p:cNvSpPr>
            <a:spLocks noGrp="1" noRot="1" noChangeAspect="1"/>
          </p:cNvSpPr>
          <p:nvPr>
            <p:ph type="sldImg"/>
          </p:nvPr>
        </p:nvSpPr>
        <p:spPr>
          <a:xfrm>
            <a:off x="63500" y="733425"/>
            <a:ext cx="6518275" cy="3667125"/>
          </a:xfrm>
        </p:spPr>
      </p:sp>
      <p:sp>
        <p:nvSpPr>
          <p:cNvPr id="3" name="Notes Placeholder 2">
            <a:extLst>
              <a:ext uri="{FF2B5EF4-FFF2-40B4-BE49-F238E27FC236}">
                <a16:creationId xmlns:a16="http://schemas.microsoft.com/office/drawing/2014/main" id="{88B7D1A2-B908-E60B-FE41-35860EFF3A2C}"/>
              </a:ext>
            </a:extLst>
          </p:cNvPr>
          <p:cNvSpPr>
            <a:spLocks noGrp="1"/>
          </p:cNvSpPr>
          <p:nvPr>
            <p:ph type="body" idx="1"/>
          </p:nvPr>
        </p:nvSpPr>
        <p:spPr/>
        <p:txBody>
          <a:bodyPr/>
          <a:lstStyle/>
          <a:p>
            <a:endParaRPr lang="nl-NL" dirty="0"/>
          </a:p>
        </p:txBody>
      </p:sp>
      <p:sp>
        <p:nvSpPr>
          <p:cNvPr id="4" name="Slide Number Placeholder 3">
            <a:extLst>
              <a:ext uri="{FF2B5EF4-FFF2-40B4-BE49-F238E27FC236}">
                <a16:creationId xmlns:a16="http://schemas.microsoft.com/office/drawing/2014/main" id="{9B296E74-777D-CD03-9290-E7844CD7B75C}"/>
              </a:ext>
            </a:extLst>
          </p:cNvPr>
          <p:cNvSpPr>
            <a:spLocks noGrp="1"/>
          </p:cNvSpPr>
          <p:nvPr>
            <p:ph type="sldNum" sz="quarter" idx="10"/>
          </p:nvPr>
        </p:nvSpPr>
        <p:spPr/>
        <p:txBody>
          <a:bodyPr/>
          <a:lstStyle/>
          <a:p>
            <a:fld id="{A8CB3695-1A32-4BF5-8C0E-5E502CA836D0}" type="slidenum">
              <a:rPr lang="en-US" smtClean="0"/>
              <a:pPr/>
              <a:t>7</a:t>
            </a:fld>
            <a:endParaRPr lang="en-US"/>
          </a:p>
        </p:txBody>
      </p:sp>
    </p:spTree>
    <p:extLst>
      <p:ext uri="{BB962C8B-B14F-4D97-AF65-F5344CB8AC3E}">
        <p14:creationId xmlns:p14="http://schemas.microsoft.com/office/powerpoint/2010/main" val="4583713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3500" y="733425"/>
            <a:ext cx="6518275" cy="3667125"/>
          </a:xfrm>
        </p:spPr>
      </p:sp>
      <p:sp>
        <p:nvSpPr>
          <p:cNvPr id="3" name="Notes Placeholder 2"/>
          <p:cNvSpPr>
            <a:spLocks noGrp="1"/>
          </p:cNvSpPr>
          <p:nvPr>
            <p:ph type="body" idx="1"/>
          </p:nvPr>
        </p:nvSpPr>
        <p:spPr/>
        <p:txBody>
          <a:bodyPr/>
          <a:lstStyle/>
          <a:p>
            <a:endParaRPr lang="nl-NL" dirty="0"/>
          </a:p>
        </p:txBody>
      </p:sp>
      <p:sp>
        <p:nvSpPr>
          <p:cNvPr id="4" name="Slide Number Placeholder 3"/>
          <p:cNvSpPr>
            <a:spLocks noGrp="1"/>
          </p:cNvSpPr>
          <p:nvPr>
            <p:ph type="sldNum" sz="quarter" idx="10"/>
          </p:nvPr>
        </p:nvSpPr>
        <p:spPr/>
        <p:txBody>
          <a:bodyPr/>
          <a:lstStyle/>
          <a:p>
            <a:fld id="{A8CB3695-1A32-4BF5-8C0E-5E502CA836D0}" type="slidenum">
              <a:rPr lang="en-US" smtClean="0"/>
              <a:pPr/>
              <a:t>8</a:t>
            </a:fld>
            <a:endParaRPr lang="en-US"/>
          </a:p>
        </p:txBody>
      </p:sp>
    </p:spTree>
    <p:extLst>
      <p:ext uri="{BB962C8B-B14F-4D97-AF65-F5344CB8AC3E}">
        <p14:creationId xmlns:p14="http://schemas.microsoft.com/office/powerpoint/2010/main" val="20929419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6C9BA2-DB45-041A-F901-C9B8EED04AD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14C472F-77EA-DCE6-FBE6-BB92059516ED}"/>
              </a:ext>
            </a:extLst>
          </p:cNvPr>
          <p:cNvSpPr>
            <a:spLocks noGrp="1" noRot="1" noChangeAspect="1"/>
          </p:cNvSpPr>
          <p:nvPr>
            <p:ph type="sldImg"/>
          </p:nvPr>
        </p:nvSpPr>
        <p:spPr>
          <a:xfrm>
            <a:off x="63500" y="733425"/>
            <a:ext cx="6518275" cy="3667125"/>
          </a:xfrm>
        </p:spPr>
      </p:sp>
      <p:sp>
        <p:nvSpPr>
          <p:cNvPr id="3" name="Notes Placeholder 2">
            <a:extLst>
              <a:ext uri="{FF2B5EF4-FFF2-40B4-BE49-F238E27FC236}">
                <a16:creationId xmlns:a16="http://schemas.microsoft.com/office/drawing/2014/main" id="{C114CDCE-C7EE-1CF2-817C-3CEF24C06552}"/>
              </a:ext>
            </a:extLst>
          </p:cNvPr>
          <p:cNvSpPr>
            <a:spLocks noGrp="1"/>
          </p:cNvSpPr>
          <p:nvPr>
            <p:ph type="body" idx="1"/>
          </p:nvPr>
        </p:nvSpPr>
        <p:spPr/>
        <p:txBody>
          <a:bodyPr/>
          <a:lstStyle/>
          <a:p>
            <a:endParaRPr lang="nl-NL" dirty="0"/>
          </a:p>
        </p:txBody>
      </p:sp>
      <p:sp>
        <p:nvSpPr>
          <p:cNvPr id="4" name="Slide Number Placeholder 3">
            <a:extLst>
              <a:ext uri="{FF2B5EF4-FFF2-40B4-BE49-F238E27FC236}">
                <a16:creationId xmlns:a16="http://schemas.microsoft.com/office/drawing/2014/main" id="{C4163F5A-EF4A-5CD6-9B65-77405AD45F41}"/>
              </a:ext>
            </a:extLst>
          </p:cNvPr>
          <p:cNvSpPr>
            <a:spLocks noGrp="1"/>
          </p:cNvSpPr>
          <p:nvPr>
            <p:ph type="sldNum" sz="quarter" idx="10"/>
          </p:nvPr>
        </p:nvSpPr>
        <p:spPr/>
        <p:txBody>
          <a:bodyPr/>
          <a:lstStyle/>
          <a:p>
            <a:fld id="{A8CB3695-1A32-4BF5-8C0E-5E502CA836D0}" type="slidenum">
              <a:rPr lang="en-US" smtClean="0"/>
              <a:pPr/>
              <a:t>9</a:t>
            </a:fld>
            <a:endParaRPr lang="en-US"/>
          </a:p>
        </p:txBody>
      </p:sp>
    </p:spTree>
    <p:extLst>
      <p:ext uri="{BB962C8B-B14F-4D97-AF65-F5344CB8AC3E}">
        <p14:creationId xmlns:p14="http://schemas.microsoft.com/office/powerpoint/2010/main" val="53947983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NL"/>
          </a:p>
        </p:txBody>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NL"/>
          </a:p>
        </p:txBody>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nl-NL"/>
              <a:t>Klik om de stijl te bewerken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nl-NL"/>
              <a:t>Klik om de ondertitelstijl van het model te bewerken</a:t>
            </a:r>
            <a:endParaRPr lang="en-US" dirty="0"/>
          </a:p>
        </p:txBody>
      </p:sp>
      <p:sp>
        <p:nvSpPr>
          <p:cNvPr id="4" name="Date Placeholder 3"/>
          <p:cNvSpPr>
            <a:spLocks noGrp="1"/>
          </p:cNvSpPr>
          <p:nvPr>
            <p:ph type="dt" sz="half" idx="10"/>
          </p:nvPr>
        </p:nvSpPr>
        <p:spPr/>
        <p:txBody>
          <a:bodyPr/>
          <a:lstStyle/>
          <a:p>
            <a:r>
              <a:rPr lang="nl-NL"/>
              <a:t>12-1-2018</a:t>
            </a:r>
            <a:endParaRPr lang="en-US" dirty="0"/>
          </a:p>
        </p:txBody>
      </p:sp>
      <p:sp>
        <p:nvSpPr>
          <p:cNvPr id="5" name="Footer Placeholder 4"/>
          <p:cNvSpPr>
            <a:spLocks noGrp="1"/>
          </p:cNvSpPr>
          <p:nvPr>
            <p:ph type="ftr" sz="quarter" idx="11"/>
          </p:nvPr>
        </p:nvSpPr>
        <p:spPr/>
        <p:txBody>
          <a:bodyPr/>
          <a:lstStyle/>
          <a:p>
            <a:pPr>
              <a:defRPr/>
            </a:pPr>
            <a:r>
              <a:rPr lang="en-US"/>
              <a:t>HANDBALSCHOOL GELRE - INFORMATIE 2017-2018</a:t>
            </a:r>
            <a:endParaRPr lang="en-US" dirty="0"/>
          </a:p>
        </p:txBody>
      </p:sp>
      <p:sp>
        <p:nvSpPr>
          <p:cNvPr id="6" name="Slide Number Placeholder 5"/>
          <p:cNvSpPr>
            <a:spLocks noGrp="1"/>
          </p:cNvSpPr>
          <p:nvPr>
            <p:ph type="sldNum" sz="quarter" idx="12"/>
          </p:nvPr>
        </p:nvSpPr>
        <p:spPr/>
        <p:txBody>
          <a:bodyPr/>
          <a:lstStyle/>
          <a:p>
            <a:fld id="{B78C1298-7B46-4700-916B-5EBEA48A7E92}" type="slidenum">
              <a:rPr lang="en-US" smtClean="0"/>
              <a:pPr/>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Afbeelding 10"/>
          <p:cNvPicPr>
            <a:picLocks noChangeAspect="1"/>
          </p:cNvPicPr>
          <p:nvPr userDrawn="1"/>
        </p:nvPicPr>
        <p:blipFill>
          <a:blip r:embed="rId2"/>
          <a:stretch>
            <a:fillRect/>
          </a:stretch>
        </p:blipFill>
        <p:spPr>
          <a:xfrm>
            <a:off x="9984432" y="132846"/>
            <a:ext cx="2016224" cy="1168204"/>
          </a:xfrm>
          <a:prstGeom prst="rect">
            <a:avLst/>
          </a:prstGeom>
        </p:spPr>
      </p:pic>
    </p:spTree>
    <p:extLst>
      <p:ext uri="{BB962C8B-B14F-4D97-AF65-F5344CB8AC3E}">
        <p14:creationId xmlns:p14="http://schemas.microsoft.com/office/powerpoint/2010/main" val="22553858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nl-NL"/>
              <a:t>Klik om de stijl te bewerken</a:t>
            </a:r>
            <a:endParaRPr lang="en-US" dirty="0"/>
          </a:p>
        </p:txBody>
      </p:sp>
      <p:sp>
        <p:nvSpPr>
          <p:cNvPr id="3" name="Content Placeholder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r>
              <a:rPr lang="nl-NL"/>
              <a:t>12-1-2018</a:t>
            </a:r>
            <a:endParaRPr lang="en-US" dirty="0"/>
          </a:p>
        </p:txBody>
      </p:sp>
      <p:sp>
        <p:nvSpPr>
          <p:cNvPr id="5" name="Footer Placeholder 4"/>
          <p:cNvSpPr>
            <a:spLocks noGrp="1"/>
          </p:cNvSpPr>
          <p:nvPr>
            <p:ph type="ftr" sz="quarter" idx="11"/>
          </p:nvPr>
        </p:nvSpPr>
        <p:spPr/>
        <p:txBody>
          <a:bodyPr/>
          <a:lstStyle/>
          <a:p>
            <a:pPr>
              <a:defRPr/>
            </a:pPr>
            <a:r>
              <a:rPr lang="en-US"/>
              <a:t>HANDBALSCHOOL GELRE - INFORMATIE 2017-2018</a:t>
            </a:r>
            <a:endParaRPr lang="en-US" dirty="0"/>
          </a:p>
        </p:txBody>
      </p:sp>
      <p:sp>
        <p:nvSpPr>
          <p:cNvPr id="6" name="Slide Number Placeholder 5"/>
          <p:cNvSpPr>
            <a:spLocks noGrp="1"/>
          </p:cNvSpPr>
          <p:nvPr>
            <p:ph type="sldNum" sz="quarter" idx="12"/>
          </p:nvPr>
        </p:nvSpPr>
        <p:spPr/>
        <p:txBody>
          <a:bodyPr/>
          <a:lstStyle/>
          <a:p>
            <a:fld id="{B78C1298-7B46-4700-916B-5EBEA48A7E92}" type="slidenum">
              <a:rPr lang="en-US" smtClean="0"/>
              <a:pPr/>
              <a:t>‹#›</a:t>
            </a:fld>
            <a:endParaRPr lang="en-US"/>
          </a:p>
        </p:txBody>
      </p:sp>
    </p:spTree>
    <p:extLst>
      <p:ext uri="{BB962C8B-B14F-4D97-AF65-F5344CB8AC3E}">
        <p14:creationId xmlns:p14="http://schemas.microsoft.com/office/powerpoint/2010/main" val="12094857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en-US" dirty="0"/>
          </a:p>
        </p:txBody>
      </p:sp>
      <p:sp>
        <p:nvSpPr>
          <p:cNvPr id="3" name="Date Placeholder 2"/>
          <p:cNvSpPr>
            <a:spLocks noGrp="1"/>
          </p:cNvSpPr>
          <p:nvPr>
            <p:ph type="dt" sz="half" idx="10"/>
          </p:nvPr>
        </p:nvSpPr>
        <p:spPr/>
        <p:txBody>
          <a:bodyPr/>
          <a:lstStyle/>
          <a:p>
            <a:r>
              <a:rPr lang="nl-NL"/>
              <a:t>12-1-2018</a:t>
            </a:r>
            <a:endParaRPr lang="en-US" dirty="0"/>
          </a:p>
        </p:txBody>
      </p:sp>
      <p:sp>
        <p:nvSpPr>
          <p:cNvPr id="4" name="Footer Placeholder 3"/>
          <p:cNvSpPr>
            <a:spLocks noGrp="1"/>
          </p:cNvSpPr>
          <p:nvPr>
            <p:ph type="ftr" sz="quarter" idx="11"/>
          </p:nvPr>
        </p:nvSpPr>
        <p:spPr/>
        <p:txBody>
          <a:bodyPr/>
          <a:lstStyle/>
          <a:p>
            <a:pPr>
              <a:defRPr/>
            </a:pPr>
            <a:r>
              <a:rPr lang="en-US"/>
              <a:t>HANDBALSCHOOL GELRE - INFORMATIE 2017-2018</a:t>
            </a:r>
            <a:endParaRPr lang="en-US" dirty="0"/>
          </a:p>
        </p:txBody>
      </p:sp>
      <p:sp>
        <p:nvSpPr>
          <p:cNvPr id="5" name="Slide Number Placeholder 4"/>
          <p:cNvSpPr>
            <a:spLocks noGrp="1"/>
          </p:cNvSpPr>
          <p:nvPr>
            <p:ph type="sldNum" sz="quarter" idx="12"/>
          </p:nvPr>
        </p:nvSpPr>
        <p:spPr/>
        <p:txBody>
          <a:bodyPr/>
          <a:lstStyle/>
          <a:p>
            <a:fld id="{B78C1298-7B46-4700-916B-5EBEA48A7E92}" type="slidenum">
              <a:rPr lang="en-US" smtClean="0"/>
              <a:pPr/>
              <a:t>‹#›</a:t>
            </a:fld>
            <a:endParaRPr lang="en-US"/>
          </a:p>
        </p:txBody>
      </p:sp>
    </p:spTree>
    <p:extLst>
      <p:ext uri="{BB962C8B-B14F-4D97-AF65-F5344CB8AC3E}">
        <p14:creationId xmlns:p14="http://schemas.microsoft.com/office/powerpoint/2010/main" val="37334563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blank" preserve="1">
  <p:cSld name="Leeg">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r>
              <a:rPr lang="nl-NL"/>
              <a:t>12-1-2018</a:t>
            </a:r>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pPr>
              <a:defRPr/>
            </a:pPr>
            <a:r>
              <a:rPr lang="en-US"/>
              <a:t>HANDBALSCHOOL GELRE - INFORMATIE 2017-2018</a:t>
            </a:r>
            <a:endParaRPr lang="en-US" dirty="0"/>
          </a:p>
        </p:txBody>
      </p:sp>
      <p:sp>
        <p:nvSpPr>
          <p:cNvPr id="9" name="Slide Number Placeholder 8"/>
          <p:cNvSpPr>
            <a:spLocks noGrp="1"/>
          </p:cNvSpPr>
          <p:nvPr>
            <p:ph type="sldNum" sz="quarter" idx="12"/>
          </p:nvPr>
        </p:nvSpPr>
        <p:spPr/>
        <p:txBody>
          <a:bodyPr/>
          <a:lstStyle/>
          <a:p>
            <a:fld id="{B78C1298-7B46-4700-916B-5EBEA48A7E92}" type="slidenum">
              <a:rPr lang="en-US" smtClean="0"/>
              <a:pPr/>
              <a:t>‹#›</a:t>
            </a:fld>
            <a:endParaRPr lang="en-US"/>
          </a:p>
        </p:txBody>
      </p:sp>
      <p:pic>
        <p:nvPicPr>
          <p:cNvPr id="10" name="Afbeelding 9"/>
          <p:cNvPicPr>
            <a:picLocks noChangeAspect="1"/>
          </p:cNvPicPr>
          <p:nvPr userDrawn="1"/>
        </p:nvPicPr>
        <p:blipFill>
          <a:blip r:embed="rId2"/>
          <a:stretch>
            <a:fillRect/>
          </a:stretch>
        </p:blipFill>
        <p:spPr>
          <a:xfrm>
            <a:off x="9984432" y="132846"/>
            <a:ext cx="2016224" cy="1168204"/>
          </a:xfrm>
          <a:prstGeom prst="rect">
            <a:avLst/>
          </a:prstGeom>
        </p:spPr>
      </p:pic>
    </p:spTree>
    <p:extLst>
      <p:ext uri="{BB962C8B-B14F-4D97-AF65-F5344CB8AC3E}">
        <p14:creationId xmlns:p14="http://schemas.microsoft.com/office/powerpoint/2010/main" val="10556771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Tx" preserve="1">
  <p:cSld name="Inhoud met bijschrift">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nl-NL"/>
              <a:t>Klik om de stijl te bewerken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r>
              <a:rPr lang="nl-NL"/>
              <a:t>12-1-2018</a:t>
            </a:r>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pPr>
              <a:defRPr/>
            </a:pPr>
            <a:r>
              <a:rPr lang="en-US"/>
              <a:t>HANDBALSCHOOL GELRE - INFORMATIE 2017-2018</a:t>
            </a:r>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B78C1298-7B46-4700-916B-5EBEA48A7E92}" type="slidenum">
              <a:rPr lang="en-US" smtClean="0"/>
              <a:pPr/>
              <a:t>‹#›</a:t>
            </a:fld>
            <a:endParaRPr lang="en-US"/>
          </a:p>
        </p:txBody>
      </p:sp>
      <p:pic>
        <p:nvPicPr>
          <p:cNvPr id="10" name="Afbeelding 9"/>
          <p:cNvPicPr>
            <a:picLocks noChangeAspect="1"/>
          </p:cNvPicPr>
          <p:nvPr userDrawn="1"/>
        </p:nvPicPr>
        <p:blipFill>
          <a:blip r:embed="rId2"/>
          <a:stretch>
            <a:fillRect/>
          </a:stretch>
        </p:blipFill>
        <p:spPr>
          <a:xfrm>
            <a:off x="9984432" y="132846"/>
            <a:ext cx="2016224" cy="1168204"/>
          </a:xfrm>
          <a:prstGeom prst="rect">
            <a:avLst/>
          </a:prstGeom>
        </p:spPr>
      </p:pic>
    </p:spTree>
    <p:extLst>
      <p:ext uri="{BB962C8B-B14F-4D97-AF65-F5344CB8AC3E}">
        <p14:creationId xmlns:p14="http://schemas.microsoft.com/office/powerpoint/2010/main" val="17758268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NL"/>
          </a:p>
        </p:txBody>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NL"/>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nl-NL"/>
              <a:t>Klik om de stijl te bewerken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r>
              <a:rPr lang="nl-NL"/>
              <a:t>12-1-2018</a:t>
            </a:r>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pPr>
              <a:defRPr/>
            </a:pPr>
            <a:r>
              <a:rPr lang="en-US" dirty="0"/>
              <a:t>HANDBALSCHOOL GELRE - INFORMATIE 2017-2018</a:t>
            </a: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B78C1298-7B46-4700-916B-5EBEA48A7E92}" type="slidenum">
              <a:rPr lang="en-US" smtClean="0"/>
              <a:pPr/>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Afbeelding 10"/>
          <p:cNvPicPr>
            <a:picLocks noChangeAspect="1"/>
          </p:cNvPicPr>
          <p:nvPr userDrawn="1"/>
        </p:nvPicPr>
        <p:blipFill>
          <a:blip r:embed="rId7"/>
          <a:stretch>
            <a:fillRect/>
          </a:stretch>
        </p:blipFill>
        <p:spPr>
          <a:xfrm>
            <a:off x="9984432" y="132846"/>
            <a:ext cx="2016224" cy="1168204"/>
          </a:xfrm>
          <a:prstGeom prst="rect">
            <a:avLst/>
          </a:prstGeom>
        </p:spPr>
      </p:pic>
      <p:sp>
        <p:nvSpPr>
          <p:cNvPr id="8" name="MSIPCMContentMarking" descr="{&quot;HashCode&quot;:2082987499,&quot;Placement&quot;:&quot;Footer&quot;,&quot;Top&quot;:520.3781,&quot;Left&quot;:452.558044,&quot;SlideWidth&quot;:960,&quot;SlideHeight&quot;:540}">
            <a:extLst>
              <a:ext uri="{FF2B5EF4-FFF2-40B4-BE49-F238E27FC236}">
                <a16:creationId xmlns:a16="http://schemas.microsoft.com/office/drawing/2014/main" id="{8EDDC918-62D9-44E6-8D78-E741C21F1FB0}"/>
              </a:ext>
            </a:extLst>
          </p:cNvPr>
          <p:cNvSpPr txBox="1"/>
          <p:nvPr userDrawn="1"/>
        </p:nvSpPr>
        <p:spPr>
          <a:xfrm>
            <a:off x="5747487" y="6608802"/>
            <a:ext cx="697026" cy="249198"/>
          </a:xfrm>
          <a:prstGeom prst="rect">
            <a:avLst/>
          </a:prstGeom>
          <a:noFill/>
        </p:spPr>
        <p:txBody>
          <a:bodyPr vert="horz" wrap="square" lIns="0" tIns="0" rIns="0" bIns="0" rtlCol="0" anchor="ctr" anchorCtr="1">
            <a:spAutoFit/>
          </a:bodyPr>
          <a:lstStyle/>
          <a:p>
            <a:pPr algn="ctr">
              <a:spcBef>
                <a:spcPct val="0"/>
              </a:spcBef>
              <a:spcAft>
                <a:spcPct val="0"/>
              </a:spcAft>
            </a:pPr>
            <a:r>
              <a:rPr lang="nl-NL" sz="1000">
                <a:solidFill>
                  <a:srgbClr val="000000"/>
                </a:solidFill>
                <a:latin typeface="Arial" panose="020B0604020202020204" pitchFamily="34" charset="0"/>
              </a:rPr>
              <a:t>Internal</a:t>
            </a:r>
          </a:p>
        </p:txBody>
      </p:sp>
    </p:spTree>
    <p:extLst>
      <p:ext uri="{BB962C8B-B14F-4D97-AF65-F5344CB8AC3E}">
        <p14:creationId xmlns:p14="http://schemas.microsoft.com/office/powerpoint/2010/main" val="3601948261"/>
      </p:ext>
    </p:extLst>
  </p:cSld>
  <p:clrMap bg1="lt1" tx1="dk1" bg2="lt2" tx2="dk2" accent1="accent1" accent2="accent2" accent3="accent3" accent4="accent4" accent5="accent5" accent6="accent6" hlink="hlink" folHlink="folHlink"/>
  <p:sldLayoutIdLst>
    <p:sldLayoutId id="2147483758" r:id="rId1"/>
    <p:sldLayoutId id="2147483759" r:id="rId2"/>
    <p:sldLayoutId id="2147483763" r:id="rId3"/>
    <p:sldLayoutId id="2147483764" r:id="rId4"/>
    <p:sldLayoutId id="2147483765" r:id="rId5"/>
  </p:sldLayoutIdLst>
  <p:transition>
    <p:dissolve/>
  </p:transition>
  <p:hf hdr="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www.impact-ede.nl/"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6.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algn="ctr" eaLnBrk="1" hangingPunct="1"/>
            <a:r>
              <a:rPr lang="en-US" dirty="0">
                <a:solidFill>
                  <a:srgbClr val="FF9900"/>
                </a:solidFill>
              </a:rPr>
              <a:t>H</a:t>
            </a:r>
            <a:r>
              <a:rPr lang="en-US" dirty="0"/>
              <a:t>andbal </a:t>
            </a:r>
            <a:r>
              <a:rPr lang="en-US" dirty="0">
                <a:solidFill>
                  <a:srgbClr val="FF9900"/>
                </a:solidFill>
              </a:rPr>
              <a:t>S</a:t>
            </a:r>
            <a:r>
              <a:rPr lang="en-US" dirty="0"/>
              <a:t>chool </a:t>
            </a:r>
            <a:r>
              <a:rPr lang="en-US" dirty="0">
                <a:solidFill>
                  <a:srgbClr val="FF9900"/>
                </a:solidFill>
              </a:rPr>
              <a:t>G</a:t>
            </a:r>
            <a:r>
              <a:rPr lang="en-US" dirty="0"/>
              <a:t>elre</a:t>
            </a:r>
            <a:br>
              <a:rPr lang="en-US" dirty="0"/>
            </a:br>
            <a:r>
              <a:rPr lang="en-US" dirty="0"/>
              <a:t>2025-2026</a:t>
            </a:r>
          </a:p>
        </p:txBody>
      </p:sp>
      <p:sp>
        <p:nvSpPr>
          <p:cNvPr id="2" name="Ondertitel 1"/>
          <p:cNvSpPr>
            <a:spLocks noGrp="1"/>
          </p:cNvSpPr>
          <p:nvPr>
            <p:ph type="subTitle" idx="1"/>
          </p:nvPr>
        </p:nvSpPr>
        <p:spPr/>
        <p:txBody>
          <a:bodyPr/>
          <a:lstStyle/>
          <a:p>
            <a:pPr algn="ctr"/>
            <a:r>
              <a:rPr lang="nl-NL" dirty="0"/>
              <a:t>Informatie bijeenkomst ouders-deelnemers</a:t>
            </a:r>
          </a:p>
        </p:txBody>
      </p:sp>
      <p:sp>
        <p:nvSpPr>
          <p:cNvPr id="5" name="Tijdelijke aanduiding voor dianummer 4"/>
          <p:cNvSpPr>
            <a:spLocks noGrp="1"/>
          </p:cNvSpPr>
          <p:nvPr>
            <p:ph type="sldNum" sz="quarter" idx="12"/>
          </p:nvPr>
        </p:nvSpPr>
        <p:spPr/>
        <p:txBody>
          <a:bodyPr/>
          <a:lstStyle/>
          <a:p>
            <a:fld id="{B78C1298-7B46-4700-916B-5EBEA48A7E92}" type="slidenum">
              <a:rPr lang="en-US" smtClean="0"/>
              <a:pPr/>
              <a:t>1</a:t>
            </a:fld>
            <a:endParaRPr lang="en-US"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AD1E3D-AC31-4040-AC4F-ED1D61829DB7}"/>
            </a:ext>
          </a:extLst>
        </p:cNvPr>
        <p:cNvGrpSpPr/>
        <p:nvPr/>
      </p:nvGrpSpPr>
      <p:grpSpPr>
        <a:xfrm>
          <a:off x="0" y="0"/>
          <a:ext cx="0" cy="0"/>
          <a:chOff x="0" y="0"/>
          <a:chExt cx="0" cy="0"/>
        </a:xfrm>
      </p:grpSpPr>
      <p:sp>
        <p:nvSpPr>
          <p:cNvPr id="5122" name="Title 1">
            <a:extLst>
              <a:ext uri="{FF2B5EF4-FFF2-40B4-BE49-F238E27FC236}">
                <a16:creationId xmlns:a16="http://schemas.microsoft.com/office/drawing/2014/main" id="{414AF20E-0442-CED0-36D9-E1CF5D4FF03D}"/>
              </a:ext>
            </a:extLst>
          </p:cNvPr>
          <p:cNvSpPr>
            <a:spLocks noGrp="1"/>
          </p:cNvSpPr>
          <p:nvPr>
            <p:ph type="title"/>
          </p:nvPr>
        </p:nvSpPr>
        <p:spPr>
          <a:xfrm>
            <a:off x="862136" y="787366"/>
            <a:ext cx="10058400" cy="942059"/>
          </a:xfrm>
        </p:spPr>
        <p:txBody>
          <a:bodyPr/>
          <a:lstStyle/>
          <a:p>
            <a:r>
              <a:rPr lang="nl-NL" dirty="0">
                <a:solidFill>
                  <a:srgbClr val="FF9900"/>
                </a:solidFill>
              </a:rPr>
              <a:t>Uitgangspunten 2025-2026</a:t>
            </a:r>
            <a:endParaRPr lang="nl-NL" sz="1800" dirty="0">
              <a:solidFill>
                <a:srgbClr val="FF9900"/>
              </a:solidFill>
            </a:endParaRPr>
          </a:p>
        </p:txBody>
      </p:sp>
      <p:sp>
        <p:nvSpPr>
          <p:cNvPr id="5" name="Tijdelijke aanduiding voor dianummer 4">
            <a:extLst>
              <a:ext uri="{FF2B5EF4-FFF2-40B4-BE49-F238E27FC236}">
                <a16:creationId xmlns:a16="http://schemas.microsoft.com/office/drawing/2014/main" id="{9CC149E6-6606-5B3F-C67B-2C0CB7D7F162}"/>
              </a:ext>
            </a:extLst>
          </p:cNvPr>
          <p:cNvSpPr>
            <a:spLocks noGrp="1"/>
          </p:cNvSpPr>
          <p:nvPr>
            <p:ph type="sldNum" sz="quarter" idx="12"/>
          </p:nvPr>
        </p:nvSpPr>
        <p:spPr/>
        <p:txBody>
          <a:bodyPr/>
          <a:lstStyle/>
          <a:p>
            <a:fld id="{B78C1298-7B46-4700-916B-5EBEA48A7E92}" type="slidenum">
              <a:rPr lang="en-US" smtClean="0"/>
              <a:pPr/>
              <a:t>10</a:t>
            </a:fld>
            <a:endParaRPr lang="en-US"/>
          </a:p>
        </p:txBody>
      </p:sp>
      <p:sp>
        <p:nvSpPr>
          <p:cNvPr id="3" name="Tijdelijke aanduiding voor inhoud 1">
            <a:extLst>
              <a:ext uri="{FF2B5EF4-FFF2-40B4-BE49-F238E27FC236}">
                <a16:creationId xmlns:a16="http://schemas.microsoft.com/office/drawing/2014/main" id="{F9B54674-5C9B-89E6-5618-C3955C320E91}"/>
              </a:ext>
            </a:extLst>
          </p:cNvPr>
          <p:cNvSpPr txBox="1">
            <a:spLocks/>
          </p:cNvSpPr>
          <p:nvPr/>
        </p:nvSpPr>
        <p:spPr>
          <a:xfrm>
            <a:off x="1121154" y="1844824"/>
            <a:ext cx="9949692" cy="4225810"/>
          </a:xfrm>
          <a:prstGeom prst="rect">
            <a:avLst/>
          </a:prstGeom>
        </p:spPr>
        <p:txBody>
          <a:bodyPr vert="horz" lIns="0" tIns="45720" rIns="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lvl="1" fontAlgn="auto">
              <a:buFont typeface="Wingdings" panose="05000000000000000000" pitchFamily="2" charset="2"/>
              <a:buChar char="v"/>
            </a:pPr>
            <a:r>
              <a:rPr lang="nl-NL" sz="2200" dirty="0"/>
              <a:t> Versterking / vervanging in bestuur is nodig</a:t>
            </a:r>
          </a:p>
          <a:p>
            <a:pPr lvl="1" fontAlgn="auto">
              <a:buFont typeface="Wingdings" panose="05000000000000000000" pitchFamily="2" charset="2"/>
              <a:buChar char="v"/>
            </a:pPr>
            <a:r>
              <a:rPr lang="nl-NL" sz="2200" dirty="0"/>
              <a:t> Zien jullie sponsor mogelijkheden voor de handbalschool, geef het door!</a:t>
            </a:r>
          </a:p>
          <a:p>
            <a:pPr lvl="1" fontAlgn="auto">
              <a:buFont typeface="Wingdings" panose="05000000000000000000" pitchFamily="2" charset="2"/>
              <a:buChar char="v"/>
            </a:pPr>
            <a:r>
              <a:rPr lang="nl-NL" sz="2200" dirty="0"/>
              <a:t> Bestuurswerk is op vrijwillige basis, geef graag bestuur (en ook anderen) tijd om te reageren op app en mail</a:t>
            </a:r>
          </a:p>
          <a:p>
            <a:pPr lvl="1" fontAlgn="auto">
              <a:buFont typeface="Wingdings" panose="05000000000000000000" pitchFamily="2" charset="2"/>
              <a:buChar char="v"/>
            </a:pPr>
            <a:r>
              <a:rPr lang="nl-NL" sz="2200" dirty="0"/>
              <a:t> Check de website voor de laatste info</a:t>
            </a:r>
          </a:p>
          <a:p>
            <a:pPr lvl="1" fontAlgn="auto">
              <a:buFont typeface="Wingdings" panose="05000000000000000000" pitchFamily="2" charset="2"/>
              <a:buChar char="v"/>
            </a:pPr>
            <a:endParaRPr lang="nl-NL" sz="1500" dirty="0"/>
          </a:p>
        </p:txBody>
      </p:sp>
    </p:spTree>
    <p:extLst>
      <p:ext uri="{BB962C8B-B14F-4D97-AF65-F5344CB8AC3E}">
        <p14:creationId xmlns:p14="http://schemas.microsoft.com/office/powerpoint/2010/main" val="256523449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5A2CF8A-AB2C-74E2-B2C4-FCD41E17C726}"/>
            </a:ext>
          </a:extLst>
        </p:cNvPr>
        <p:cNvGrpSpPr/>
        <p:nvPr/>
      </p:nvGrpSpPr>
      <p:grpSpPr>
        <a:xfrm>
          <a:off x="0" y="0"/>
          <a:ext cx="0" cy="0"/>
          <a:chOff x="0" y="0"/>
          <a:chExt cx="0" cy="0"/>
        </a:xfrm>
      </p:grpSpPr>
      <p:sp useBgFill="1">
        <p:nvSpPr>
          <p:cNvPr id="5131" name="Rectangle 5130">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5133" name="Rectangle 5132">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NL"/>
          </a:p>
        </p:txBody>
      </p:sp>
      <p:sp>
        <p:nvSpPr>
          <p:cNvPr id="5122" name="Title 1">
            <a:extLst>
              <a:ext uri="{FF2B5EF4-FFF2-40B4-BE49-F238E27FC236}">
                <a16:creationId xmlns:a16="http://schemas.microsoft.com/office/drawing/2014/main" id="{30965CCC-3DF6-5078-2A57-C85BA58705CC}"/>
              </a:ext>
            </a:extLst>
          </p:cNvPr>
          <p:cNvSpPr>
            <a:spLocks noGrp="1"/>
          </p:cNvSpPr>
          <p:nvPr>
            <p:ph type="title"/>
          </p:nvPr>
        </p:nvSpPr>
        <p:spPr>
          <a:xfrm>
            <a:off x="492370" y="605896"/>
            <a:ext cx="3084844" cy="5646208"/>
          </a:xfrm>
        </p:spPr>
        <p:txBody>
          <a:bodyPr anchor="ctr">
            <a:normAutofit/>
          </a:bodyPr>
          <a:lstStyle/>
          <a:p>
            <a:r>
              <a:rPr lang="nl-NL" sz="3600" dirty="0">
                <a:solidFill>
                  <a:srgbClr val="FFFFFF"/>
                </a:solidFill>
              </a:rPr>
              <a:t>Jaarplan</a:t>
            </a:r>
          </a:p>
        </p:txBody>
      </p:sp>
      <p:sp>
        <p:nvSpPr>
          <p:cNvPr id="5135" name="Rectangle 5134">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NL"/>
          </a:p>
        </p:txBody>
      </p:sp>
      <p:sp>
        <p:nvSpPr>
          <p:cNvPr id="5126" name="Tijdelijke aanduiding voor inhoud 1">
            <a:extLst>
              <a:ext uri="{FF2B5EF4-FFF2-40B4-BE49-F238E27FC236}">
                <a16:creationId xmlns:a16="http://schemas.microsoft.com/office/drawing/2014/main" id="{2F68771C-2787-7520-50ED-35E42DC858B4}"/>
              </a:ext>
            </a:extLst>
          </p:cNvPr>
          <p:cNvSpPr>
            <a:spLocks noGrp="1"/>
          </p:cNvSpPr>
          <p:nvPr>
            <p:ph idx="1"/>
          </p:nvPr>
        </p:nvSpPr>
        <p:spPr>
          <a:xfrm>
            <a:off x="4742016" y="605896"/>
            <a:ext cx="6413663" cy="5646208"/>
          </a:xfrm>
        </p:spPr>
        <p:txBody>
          <a:bodyPr anchor="ctr">
            <a:normAutofit/>
          </a:bodyPr>
          <a:lstStyle/>
          <a:p>
            <a:pPr marL="0" indent="0">
              <a:buNone/>
            </a:pPr>
            <a:r>
              <a:rPr lang="nl-NL" dirty="0"/>
              <a:t>Doelstelling, rollen en aanbod</a:t>
            </a:r>
          </a:p>
          <a:p>
            <a:pPr marL="0" indent="0">
              <a:buNone/>
            </a:pPr>
            <a:r>
              <a:rPr lang="nl-NL" dirty="0"/>
              <a:t>Technische staf</a:t>
            </a:r>
          </a:p>
          <a:p>
            <a:pPr marL="0" indent="0">
              <a:buNone/>
            </a:pPr>
            <a:r>
              <a:rPr lang="nl-NL" dirty="0"/>
              <a:t>Trainingsschema</a:t>
            </a:r>
          </a:p>
          <a:p>
            <a:pPr marL="0" indent="0">
              <a:buNone/>
            </a:pPr>
            <a:r>
              <a:rPr lang="nl-NL" dirty="0"/>
              <a:t>Leden, Leeftijden en indeling</a:t>
            </a:r>
          </a:p>
          <a:p>
            <a:pPr marL="0" indent="0">
              <a:buNone/>
            </a:pPr>
            <a:r>
              <a:rPr lang="nl-NL" dirty="0"/>
              <a:t>Toernooien</a:t>
            </a:r>
          </a:p>
          <a:p>
            <a:pPr marL="0" indent="0">
              <a:buNone/>
            </a:pPr>
            <a:r>
              <a:rPr lang="nl-NL" dirty="0"/>
              <a:t>Workshops</a:t>
            </a:r>
          </a:p>
        </p:txBody>
      </p:sp>
      <p:sp>
        <p:nvSpPr>
          <p:cNvPr id="5" name="Tijdelijke aanduiding voor dianummer 4">
            <a:extLst>
              <a:ext uri="{FF2B5EF4-FFF2-40B4-BE49-F238E27FC236}">
                <a16:creationId xmlns:a16="http://schemas.microsoft.com/office/drawing/2014/main" id="{E3CCD327-19F8-BF49-3348-4A030D848B6B}"/>
              </a:ext>
            </a:extLst>
          </p:cNvPr>
          <p:cNvSpPr>
            <a:spLocks noGrp="1"/>
          </p:cNvSpPr>
          <p:nvPr>
            <p:ph type="sldNum" sz="quarter" idx="12"/>
          </p:nvPr>
        </p:nvSpPr>
        <p:spPr>
          <a:xfrm>
            <a:off x="10123055" y="6459785"/>
            <a:ext cx="1089428" cy="365125"/>
          </a:xfrm>
        </p:spPr>
        <p:txBody>
          <a:bodyPr>
            <a:normAutofit/>
          </a:bodyPr>
          <a:lstStyle/>
          <a:p>
            <a:pPr>
              <a:spcAft>
                <a:spcPts val="600"/>
              </a:spcAft>
            </a:pPr>
            <a:fld id="{B78C1298-7B46-4700-916B-5EBEA48A7E92}" type="slidenum">
              <a:rPr lang="en-US">
                <a:solidFill>
                  <a:schemeClr val="tx2"/>
                </a:solidFill>
              </a:rPr>
              <a:pPr>
                <a:spcAft>
                  <a:spcPts val="600"/>
                </a:spcAft>
              </a:pPr>
              <a:t>11</a:t>
            </a:fld>
            <a:endParaRPr lang="en-US">
              <a:solidFill>
                <a:schemeClr val="tx2"/>
              </a:solidFill>
            </a:endParaRPr>
          </a:p>
        </p:txBody>
      </p:sp>
    </p:spTree>
    <p:extLst>
      <p:ext uri="{BB962C8B-B14F-4D97-AF65-F5344CB8AC3E}">
        <p14:creationId xmlns:p14="http://schemas.microsoft.com/office/powerpoint/2010/main" val="48629442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3D232B7-0FB3-41B6-7C75-D9EABABC76C9}"/>
              </a:ext>
            </a:extLst>
          </p:cNvPr>
          <p:cNvSpPr>
            <a:spLocks noGrp="1"/>
          </p:cNvSpPr>
          <p:nvPr>
            <p:ph type="title"/>
          </p:nvPr>
        </p:nvSpPr>
        <p:spPr>
          <a:xfrm>
            <a:off x="119336" y="620688"/>
            <a:ext cx="10058400" cy="900648"/>
          </a:xfrm>
        </p:spPr>
        <p:txBody>
          <a:bodyPr/>
          <a:lstStyle/>
          <a:p>
            <a:r>
              <a:rPr lang="nl-NL" dirty="0">
                <a:solidFill>
                  <a:srgbClr val="FF9900"/>
                </a:solidFill>
              </a:rPr>
              <a:t>Doelstelling handbalschool Gelre</a:t>
            </a:r>
          </a:p>
        </p:txBody>
      </p:sp>
      <p:sp>
        <p:nvSpPr>
          <p:cNvPr id="3" name="Tijdelijke aanduiding voor inhoud 2">
            <a:extLst>
              <a:ext uri="{FF2B5EF4-FFF2-40B4-BE49-F238E27FC236}">
                <a16:creationId xmlns:a16="http://schemas.microsoft.com/office/drawing/2014/main" id="{FDC432CC-24E4-9516-FDBB-654FF70A86DA}"/>
              </a:ext>
            </a:extLst>
          </p:cNvPr>
          <p:cNvSpPr>
            <a:spLocks noGrp="1"/>
          </p:cNvSpPr>
          <p:nvPr>
            <p:ph idx="1"/>
          </p:nvPr>
        </p:nvSpPr>
        <p:spPr>
          <a:xfrm>
            <a:off x="263352" y="1845734"/>
            <a:ext cx="11377264" cy="4391578"/>
          </a:xfrm>
        </p:spPr>
        <p:txBody>
          <a:bodyPr>
            <a:normAutofit fontScale="85000" lnSpcReduction="20000"/>
          </a:bodyPr>
          <a:lstStyle/>
          <a:p>
            <a:pPr marL="0" indent="0">
              <a:buNone/>
            </a:pPr>
            <a:r>
              <a:rPr lang="nl-NL" dirty="0"/>
              <a:t>Handbalschool Gelre is een handbalschool inclusief </a:t>
            </a:r>
            <a:r>
              <a:rPr lang="nl-NL" dirty="0" err="1"/>
              <a:t>Toplijn</a:t>
            </a:r>
            <a:r>
              <a:rPr lang="nl-NL" dirty="0"/>
              <a:t> voor meiden en jongens:</a:t>
            </a:r>
          </a:p>
          <a:p>
            <a:pPr marL="0" indent="0">
              <a:buNone/>
            </a:pPr>
            <a:r>
              <a:rPr lang="nl-NL" dirty="0"/>
              <a:t>De eerste doelstelling van de Handbalschool Gelre is het verbeteren van de individuele kwaliteiten van talentvolle handballers. Dit vind plaats door middel van extra trainingen en extra wedstrijden op niveau (onderlinge wedstrijden met handbalscholen of internationale wedstrijden). Zo hopen wij bij te dragen aan een betere ontwikkeling van talenten, zodat ze een goede kans maken op de scoutingsdagen van het NHV waarop talentvolle handballers worden gescout en zo mogelijk uitgenodigd worden voor een nationale jeugd selectie. </a:t>
            </a:r>
          </a:p>
          <a:p>
            <a:pPr marL="0" indent="0">
              <a:buNone/>
            </a:pPr>
            <a:r>
              <a:rPr lang="nl-NL" dirty="0"/>
              <a:t>De tweede doelstelling van de handbalschool Gelre is de handbalsport op een hoger niveau te brengen. Dat kan alleen als bij de clubs ook een goede basis ligt m.b.t. het technisch kader en trainingen. Vandaar dat we ook trainers uit de regio willen opleiden en begeleiden. Op dit vlak kunnen we bijdragen door ambitieuze trainers aan te laten sluiten bij de handbalschool en door het aanbieden van </a:t>
            </a:r>
            <a:r>
              <a:rPr lang="nl-NL" dirty="0" err="1"/>
              <a:t>clinics</a:t>
            </a:r>
            <a:r>
              <a:rPr lang="nl-NL" dirty="0"/>
              <a:t> en bijscholing in de regio.</a:t>
            </a:r>
          </a:p>
          <a:p>
            <a:pPr marL="0" indent="0">
              <a:buNone/>
            </a:pPr>
            <a:endParaRPr lang="nl-NL" dirty="0"/>
          </a:p>
          <a:p>
            <a:pPr marL="0" indent="0">
              <a:buNone/>
            </a:pPr>
            <a:r>
              <a:rPr lang="nl-NL" dirty="0"/>
              <a:t>Binnen de handbalschool hebben wij drie lijnen:</a:t>
            </a:r>
          </a:p>
          <a:p>
            <a:pPr marL="342900" lvl="0" indent="-342900">
              <a:buFont typeface="+mj-lt"/>
              <a:buAutoNum type="arabicPeriod"/>
            </a:pPr>
            <a:r>
              <a:rPr lang="nl-NL" dirty="0"/>
              <a:t>Algemene handbalschool lijn D, C en B jeugd;</a:t>
            </a:r>
          </a:p>
          <a:p>
            <a:pPr marL="342900" lvl="0" indent="-342900">
              <a:buFont typeface="+mj-lt"/>
              <a:buAutoNum type="arabicPeriod"/>
            </a:pPr>
            <a:r>
              <a:rPr lang="nl-NL" dirty="0"/>
              <a:t>handbalschool </a:t>
            </a:r>
            <a:r>
              <a:rPr lang="nl-NL" dirty="0" err="1"/>
              <a:t>Toplijn</a:t>
            </a:r>
            <a:r>
              <a:rPr lang="nl-NL" dirty="0"/>
              <a:t> NHV C en B jeugd;</a:t>
            </a:r>
          </a:p>
          <a:p>
            <a:pPr marL="342900" lvl="0" indent="-342900">
              <a:buFont typeface="+mj-lt"/>
              <a:buAutoNum type="arabicPeriod"/>
            </a:pPr>
            <a:r>
              <a:rPr lang="nl-NL" dirty="0"/>
              <a:t>Handbalschool A jeugd selectie.</a:t>
            </a:r>
          </a:p>
          <a:p>
            <a:endParaRPr lang="nl-NL" sz="2600" dirty="0"/>
          </a:p>
          <a:p>
            <a:endParaRPr lang="nl-NL" dirty="0"/>
          </a:p>
        </p:txBody>
      </p:sp>
      <p:sp>
        <p:nvSpPr>
          <p:cNvPr id="6" name="Tijdelijke aanduiding voor dianummer 5">
            <a:extLst>
              <a:ext uri="{FF2B5EF4-FFF2-40B4-BE49-F238E27FC236}">
                <a16:creationId xmlns:a16="http://schemas.microsoft.com/office/drawing/2014/main" id="{364CF96B-1AE3-CCE4-7B9A-226582F10BEA}"/>
              </a:ext>
            </a:extLst>
          </p:cNvPr>
          <p:cNvSpPr>
            <a:spLocks noGrp="1"/>
          </p:cNvSpPr>
          <p:nvPr>
            <p:ph type="sldNum" sz="quarter" idx="12"/>
          </p:nvPr>
        </p:nvSpPr>
        <p:spPr/>
        <p:txBody>
          <a:bodyPr/>
          <a:lstStyle/>
          <a:p>
            <a:fld id="{B78C1298-7B46-4700-916B-5EBEA48A7E92}" type="slidenum">
              <a:rPr lang="en-US" smtClean="0"/>
              <a:pPr/>
              <a:t>12</a:t>
            </a:fld>
            <a:endParaRPr lang="en-US"/>
          </a:p>
        </p:txBody>
      </p:sp>
    </p:spTree>
    <p:extLst>
      <p:ext uri="{BB962C8B-B14F-4D97-AF65-F5344CB8AC3E}">
        <p14:creationId xmlns:p14="http://schemas.microsoft.com/office/powerpoint/2010/main" val="37714089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BEFC089-96BC-662C-DA48-C5C5E7752E8E}"/>
              </a:ext>
            </a:extLst>
          </p:cNvPr>
          <p:cNvSpPr>
            <a:spLocks noGrp="1"/>
          </p:cNvSpPr>
          <p:nvPr>
            <p:ph type="title"/>
          </p:nvPr>
        </p:nvSpPr>
        <p:spPr>
          <a:xfrm>
            <a:off x="1097280" y="692696"/>
            <a:ext cx="10058400" cy="828640"/>
          </a:xfrm>
        </p:spPr>
        <p:txBody>
          <a:bodyPr/>
          <a:lstStyle/>
          <a:p>
            <a:r>
              <a:rPr lang="nl-NL" dirty="0">
                <a:solidFill>
                  <a:srgbClr val="FF9900"/>
                </a:solidFill>
              </a:rPr>
              <a:t>Rol vanuit handbalschool</a:t>
            </a:r>
          </a:p>
        </p:txBody>
      </p:sp>
      <p:sp>
        <p:nvSpPr>
          <p:cNvPr id="3" name="Tijdelijke aanduiding voor inhoud 2">
            <a:extLst>
              <a:ext uri="{FF2B5EF4-FFF2-40B4-BE49-F238E27FC236}">
                <a16:creationId xmlns:a16="http://schemas.microsoft.com/office/drawing/2014/main" id="{188EE7E7-72A9-37D2-9CD5-89899CDA3A31}"/>
              </a:ext>
            </a:extLst>
          </p:cNvPr>
          <p:cNvSpPr>
            <a:spLocks noGrp="1"/>
          </p:cNvSpPr>
          <p:nvPr>
            <p:ph idx="1"/>
          </p:nvPr>
        </p:nvSpPr>
        <p:spPr/>
        <p:txBody>
          <a:bodyPr/>
          <a:lstStyle/>
          <a:p>
            <a:r>
              <a:rPr lang="nl-NL" b="1" i="1" u="sng" dirty="0"/>
              <a:t>Technisch manager: </a:t>
            </a:r>
            <a:r>
              <a:rPr lang="nl-NL" dirty="0"/>
              <a:t>is verantwoordelijk voor het uitvoeren van het programma volgens de NHV-normen, gekoppeld aan de NHV-Handbalvisie en het MJOP (Meer Jaren Opleiding Plan). Vanwege belastbaarheid moeten alle betrokken partijen (handbalschool, vereniging, speler, ouders, fysio, trainer) met elkaar overleggen om de omvang en intensiteit af te stemmen. Zij adviseren vanuit hun deskundigheid het talent en de ouders over het ‘wanneer waar en hoeveel’ trainen.</a:t>
            </a:r>
          </a:p>
          <a:p>
            <a:r>
              <a:rPr lang="nl-NL" b="1" i="1" u="sng" dirty="0"/>
              <a:t>Trainer: </a:t>
            </a:r>
            <a:r>
              <a:rPr lang="nl-NL" dirty="0"/>
              <a:t>is verantwoordelijk voor de deskundige leiding en invulling van een training met als uitgangspunt het MJOP.</a:t>
            </a:r>
          </a:p>
          <a:p>
            <a:r>
              <a:rPr lang="nl-NL" sz="2000" b="1" i="1" u="sng" dirty="0">
                <a:effectLst/>
                <a:latin typeface="Calibri" panose="020F0502020204030204" pitchFamily="34" charset="0"/>
                <a:ea typeface="Times New Roman" panose="02020603050405020304" pitchFamily="18" charset="0"/>
                <a:cs typeface="Calibri" panose="020F0502020204030204" pitchFamily="34" charset="0"/>
              </a:rPr>
              <a:t>Waar bestaat een training uit: </a:t>
            </a:r>
            <a:r>
              <a:rPr lang="nl-NL" sz="2000" dirty="0">
                <a:effectLst/>
                <a:latin typeface="Calibri" panose="020F0502020204030204" pitchFamily="34" charset="0"/>
                <a:ea typeface="Times New Roman" panose="02020603050405020304" pitchFamily="18" charset="0"/>
                <a:cs typeface="Calibri" panose="020F0502020204030204" pitchFamily="34" charset="0"/>
              </a:rPr>
              <a:t>De trainingen van de handbalschool zullen in eerste aanleg individueel gericht zijn. Tactische trainingselementen komen incidenteel voor in de wedstrijdperiodes wanneer wij oefenwedstrijden of toernooien hebben. </a:t>
            </a:r>
            <a:endParaRPr lang="nl-NL" sz="20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nl-NL" dirty="0"/>
          </a:p>
        </p:txBody>
      </p:sp>
      <p:sp>
        <p:nvSpPr>
          <p:cNvPr id="6" name="Tijdelijke aanduiding voor dianummer 5">
            <a:extLst>
              <a:ext uri="{FF2B5EF4-FFF2-40B4-BE49-F238E27FC236}">
                <a16:creationId xmlns:a16="http://schemas.microsoft.com/office/drawing/2014/main" id="{03611C70-2908-4F68-16CE-70F0BC145132}"/>
              </a:ext>
            </a:extLst>
          </p:cNvPr>
          <p:cNvSpPr>
            <a:spLocks noGrp="1"/>
          </p:cNvSpPr>
          <p:nvPr>
            <p:ph type="sldNum" sz="quarter" idx="12"/>
          </p:nvPr>
        </p:nvSpPr>
        <p:spPr/>
        <p:txBody>
          <a:bodyPr/>
          <a:lstStyle/>
          <a:p>
            <a:fld id="{B78C1298-7B46-4700-916B-5EBEA48A7E92}" type="slidenum">
              <a:rPr lang="en-US" smtClean="0"/>
              <a:pPr/>
              <a:t>13</a:t>
            </a:fld>
            <a:endParaRPr lang="en-US"/>
          </a:p>
        </p:txBody>
      </p:sp>
    </p:spTree>
    <p:extLst>
      <p:ext uri="{BB962C8B-B14F-4D97-AF65-F5344CB8AC3E}">
        <p14:creationId xmlns:p14="http://schemas.microsoft.com/office/powerpoint/2010/main" val="19545831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A97C6F2-4A3C-950A-C9FA-B67153D60155}"/>
              </a:ext>
            </a:extLst>
          </p:cNvPr>
          <p:cNvSpPr>
            <a:spLocks noGrp="1"/>
          </p:cNvSpPr>
          <p:nvPr>
            <p:ph type="title"/>
          </p:nvPr>
        </p:nvSpPr>
        <p:spPr>
          <a:xfrm>
            <a:off x="1097280" y="736330"/>
            <a:ext cx="10058400" cy="748454"/>
          </a:xfrm>
        </p:spPr>
        <p:txBody>
          <a:bodyPr>
            <a:normAutofit/>
          </a:bodyPr>
          <a:lstStyle/>
          <a:p>
            <a:pPr algn="ctr"/>
            <a:r>
              <a:rPr lang="nl-NL" sz="4400" dirty="0">
                <a:solidFill>
                  <a:srgbClr val="FF9900"/>
                </a:solidFill>
              </a:rPr>
              <a:t>Wat bieden wij aan als handbalschool Gelre</a:t>
            </a:r>
          </a:p>
        </p:txBody>
      </p:sp>
      <p:sp>
        <p:nvSpPr>
          <p:cNvPr id="3" name="Tijdelijke aanduiding voor inhoud 2">
            <a:extLst>
              <a:ext uri="{FF2B5EF4-FFF2-40B4-BE49-F238E27FC236}">
                <a16:creationId xmlns:a16="http://schemas.microsoft.com/office/drawing/2014/main" id="{A6289254-CE89-0500-5448-F6069D2870F5}"/>
              </a:ext>
            </a:extLst>
          </p:cNvPr>
          <p:cNvSpPr>
            <a:spLocks noGrp="1"/>
          </p:cNvSpPr>
          <p:nvPr>
            <p:ph idx="1"/>
          </p:nvPr>
        </p:nvSpPr>
        <p:spPr/>
        <p:txBody>
          <a:bodyPr>
            <a:normAutofit fontScale="92500" lnSpcReduction="20000"/>
          </a:bodyPr>
          <a:lstStyle/>
          <a:p>
            <a:r>
              <a:rPr lang="nl-NL" sz="1800" dirty="0">
                <a:effectLst/>
                <a:latin typeface="Calibri" panose="020F0502020204030204" pitchFamily="34" charset="0"/>
                <a:ea typeface="Calibri" panose="020F0502020204030204" pitchFamily="34" charset="0"/>
                <a:cs typeface="Calibri" panose="020F0502020204030204" pitchFamily="34" charset="0"/>
              </a:rPr>
              <a:t>De </a:t>
            </a:r>
            <a:r>
              <a:rPr lang="nl-NL" sz="1800" b="1" i="1" u="sng" dirty="0">
                <a:effectLst/>
                <a:latin typeface="Calibri" panose="020F0502020204030204" pitchFamily="34" charset="0"/>
                <a:ea typeface="Calibri" panose="020F0502020204030204" pitchFamily="34" charset="0"/>
                <a:cs typeface="Calibri" panose="020F0502020204030204" pitchFamily="34" charset="0"/>
              </a:rPr>
              <a:t>handbalschool lijn:</a:t>
            </a:r>
            <a:r>
              <a:rPr lang="nl-NL" sz="1800" dirty="0">
                <a:effectLst/>
                <a:latin typeface="Calibri" panose="020F0502020204030204" pitchFamily="34" charset="0"/>
                <a:ea typeface="Calibri" panose="020F0502020204030204" pitchFamily="34" charset="0"/>
                <a:cs typeface="Calibri" panose="020F0502020204030204" pitchFamily="34" charset="0"/>
              </a:rPr>
              <a:t> deze is voor de handballers die zichzelf graag extra individueel willen ontwikkelen, dit doen wij voor alle leeftijdscategorieën van D t/m B jeugd. Dit is een open inschrijving iedereen met ambitie mag mee doen bij de handbalschool om zich zelf verder te ontwikkelen.</a:t>
            </a:r>
            <a:endParaRPr lang="nl-NL" sz="1800" dirty="0">
              <a:effectLst/>
              <a:highlight>
                <a:srgbClr val="FFFF00"/>
              </a:highlight>
              <a:latin typeface="Calibri" panose="020F0502020204030204" pitchFamily="34" charset="0"/>
              <a:ea typeface="Calibri" panose="020F0502020204030204" pitchFamily="34" charset="0"/>
              <a:cs typeface="Calibri" panose="020F0502020204030204" pitchFamily="34" charset="0"/>
            </a:endParaRPr>
          </a:p>
          <a:p>
            <a:r>
              <a:rPr lang="nl-NL" sz="1800" dirty="0">
                <a:effectLst/>
                <a:latin typeface="Calibri" panose="020F0502020204030204" pitchFamily="34" charset="0"/>
                <a:ea typeface="Calibri" panose="020F0502020204030204" pitchFamily="34" charset="0"/>
              </a:rPr>
              <a:t>De </a:t>
            </a:r>
            <a:r>
              <a:rPr lang="nl-NL" sz="1800" b="1" u="sng" dirty="0">
                <a:effectLst/>
                <a:latin typeface="Calibri" panose="020F0502020204030204" pitchFamily="34" charset="0"/>
                <a:ea typeface="Calibri" panose="020F0502020204030204" pitchFamily="34" charset="0"/>
              </a:rPr>
              <a:t>handbalschool </a:t>
            </a:r>
            <a:r>
              <a:rPr lang="nl-NL" sz="1800" b="1" u="sng" dirty="0" err="1">
                <a:effectLst/>
                <a:latin typeface="Calibri" panose="020F0502020204030204" pitchFamily="34" charset="0"/>
                <a:ea typeface="Calibri" panose="020F0502020204030204" pitchFamily="34" charset="0"/>
              </a:rPr>
              <a:t>Toplijn</a:t>
            </a:r>
            <a:r>
              <a:rPr lang="nl-NL" sz="1800" b="1" u="sng" dirty="0">
                <a:effectLst/>
                <a:latin typeface="Calibri" panose="020F0502020204030204" pitchFamily="34" charset="0"/>
                <a:ea typeface="Calibri" panose="020F0502020204030204" pitchFamily="34" charset="0"/>
              </a:rPr>
              <a:t> NHV C en B jeugd</a:t>
            </a:r>
            <a:r>
              <a:rPr lang="nl-NL" sz="1800" dirty="0">
                <a:effectLst/>
                <a:latin typeface="Calibri" panose="020F0502020204030204" pitchFamily="34" charset="0"/>
                <a:ea typeface="Calibri" panose="020F0502020204030204" pitchFamily="34" charset="0"/>
              </a:rPr>
              <a:t> is de tweede lijn die wij aanbieden, deze lijn is opgesteld voor handballers die zichzelf individueel willen ontwikkelen, waarbij doorstoom door middel van scoutingsdagen naar de nationale jeugdselecties mogelijk is. Binnen de handbalschool wordt er geselecteerd voor de </a:t>
            </a:r>
            <a:r>
              <a:rPr lang="nl-NL" sz="1800" dirty="0" err="1">
                <a:latin typeface="Calibri" panose="020F0502020204030204" pitchFamily="34" charset="0"/>
                <a:ea typeface="Calibri" panose="020F0502020204030204" pitchFamily="34" charset="0"/>
              </a:rPr>
              <a:t>T</a:t>
            </a:r>
            <a:r>
              <a:rPr lang="nl-NL" sz="1800" dirty="0" err="1">
                <a:effectLst/>
                <a:latin typeface="Calibri" panose="020F0502020204030204" pitchFamily="34" charset="0"/>
                <a:ea typeface="Calibri" panose="020F0502020204030204" pitchFamily="34" charset="0"/>
              </a:rPr>
              <a:t>oplijn</a:t>
            </a:r>
            <a:r>
              <a:rPr lang="nl-NL" sz="1800" dirty="0">
                <a:effectLst/>
                <a:latin typeface="Calibri" panose="020F0502020204030204" pitchFamily="34" charset="0"/>
                <a:ea typeface="Calibri" panose="020F0502020204030204" pitchFamily="34" charset="0"/>
              </a:rPr>
              <a:t>. </a:t>
            </a:r>
            <a:endParaRPr lang="nl-NL" sz="1800" dirty="0">
              <a:effectLst/>
              <a:highlight>
                <a:srgbClr val="FFFF00"/>
              </a:highlight>
              <a:latin typeface="Calibri" panose="020F0502020204030204" pitchFamily="34" charset="0"/>
              <a:ea typeface="Calibri" panose="020F0502020204030204" pitchFamily="34" charset="0"/>
            </a:endParaRPr>
          </a:p>
          <a:p>
            <a:pPr>
              <a:lnSpc>
                <a:spcPct val="107000"/>
              </a:lnSpc>
              <a:spcAft>
                <a:spcPts val="800"/>
              </a:spcAft>
            </a:pPr>
            <a:r>
              <a:rPr lang="nl-NL" sz="1800" kern="100" dirty="0">
                <a:effectLst/>
                <a:latin typeface="Calibri" panose="020F0502020204030204" pitchFamily="34" charset="0"/>
                <a:ea typeface="Calibri" panose="020F0502020204030204" pitchFamily="34" charset="0"/>
                <a:cs typeface="Calibri" panose="020F0502020204030204" pitchFamily="34" charset="0"/>
              </a:rPr>
              <a:t>De derde lijn is de </a:t>
            </a:r>
            <a:r>
              <a:rPr lang="nl-NL" sz="1800" b="1" u="sng" kern="100" dirty="0">
                <a:effectLst/>
                <a:latin typeface="Calibri" panose="020F0502020204030204" pitchFamily="34" charset="0"/>
                <a:ea typeface="Calibri" panose="020F0502020204030204" pitchFamily="34" charset="0"/>
                <a:cs typeface="Calibri" panose="020F0502020204030204" pitchFamily="34" charset="0"/>
              </a:rPr>
              <a:t>Handbalschool A jeugd selectie</a:t>
            </a:r>
            <a:r>
              <a:rPr lang="nl-NL" sz="1800" kern="100" dirty="0">
                <a:effectLst/>
                <a:latin typeface="Calibri" panose="020F0502020204030204" pitchFamily="34" charset="0"/>
                <a:ea typeface="Calibri" panose="020F0502020204030204" pitchFamily="34" charset="0"/>
                <a:cs typeface="Calibri" panose="020F0502020204030204" pitchFamily="34" charset="0"/>
              </a:rPr>
              <a:t>, wanneer je ambitieus bent en de afgelopen jaren onderdeel bent geweest van de </a:t>
            </a:r>
            <a:r>
              <a:rPr lang="nl-NL" sz="1800" kern="100" dirty="0" err="1">
                <a:latin typeface="Calibri" panose="020F0502020204030204" pitchFamily="34" charset="0"/>
                <a:ea typeface="Calibri" panose="020F0502020204030204" pitchFamily="34" charset="0"/>
                <a:cs typeface="Calibri" panose="020F0502020204030204" pitchFamily="34" charset="0"/>
              </a:rPr>
              <a:t>T</a:t>
            </a:r>
            <a:r>
              <a:rPr lang="nl-NL" sz="1800" kern="100" dirty="0" err="1">
                <a:effectLst/>
                <a:latin typeface="Calibri" panose="020F0502020204030204" pitchFamily="34" charset="0"/>
                <a:ea typeface="Calibri" panose="020F0502020204030204" pitchFamily="34" charset="0"/>
                <a:cs typeface="Calibri" panose="020F0502020204030204" pitchFamily="34" charset="0"/>
              </a:rPr>
              <a:t>oplijn</a:t>
            </a:r>
            <a:r>
              <a:rPr lang="nl-NL" sz="1800" kern="100" dirty="0">
                <a:effectLst/>
                <a:latin typeface="Calibri" panose="020F0502020204030204" pitchFamily="34" charset="0"/>
                <a:ea typeface="Calibri" panose="020F0502020204030204" pitchFamily="34" charset="0"/>
                <a:cs typeface="Calibri" panose="020F0502020204030204" pitchFamily="34" charset="0"/>
              </a:rPr>
              <a:t> mag je verder met de A jeugd selectie. De criteria om hier onderdeel van te mogen zijn, zijn als volgt:</a:t>
            </a:r>
            <a:endParaRPr lang="nl-NL" sz="1800" kern="100" dirty="0">
              <a:effectLst/>
              <a:latin typeface="Calibri" panose="020F0502020204030204" pitchFamily="34" charset="0"/>
              <a:ea typeface="Calibri" panose="020F0502020204030204" pitchFamily="34" charset="0"/>
              <a:cs typeface="Times New Roman" panose="02020603050405020304" pitchFamily="18" charset="0"/>
            </a:endParaRPr>
          </a:p>
          <a:p>
            <a:pPr lvl="1">
              <a:lnSpc>
                <a:spcPct val="107000"/>
              </a:lnSpc>
              <a:buFont typeface="Arial" panose="020B0604020202020204" pitchFamily="34" charset="0"/>
              <a:buChar char="•"/>
            </a:pPr>
            <a:r>
              <a:rPr lang="nl-NL" sz="1600" kern="100" dirty="0">
                <a:effectLst/>
                <a:latin typeface="Calibri" panose="020F0502020204030204" pitchFamily="34" charset="0"/>
                <a:ea typeface="Calibri" panose="020F0502020204030204" pitchFamily="34" charset="0"/>
                <a:cs typeface="Calibri" panose="020F0502020204030204" pitchFamily="34" charset="0"/>
              </a:rPr>
              <a:t>Je bent afgelopen jaren onderdeel geweest van de </a:t>
            </a:r>
            <a:r>
              <a:rPr lang="nl-NL" sz="1600" kern="100" dirty="0" err="1">
                <a:latin typeface="Calibri" panose="020F0502020204030204" pitchFamily="34" charset="0"/>
                <a:ea typeface="Calibri" panose="020F0502020204030204" pitchFamily="34" charset="0"/>
                <a:cs typeface="Calibri" panose="020F0502020204030204" pitchFamily="34" charset="0"/>
              </a:rPr>
              <a:t>T</a:t>
            </a:r>
            <a:r>
              <a:rPr lang="nl-NL" sz="1600" kern="100" dirty="0" err="1">
                <a:effectLst/>
                <a:latin typeface="Calibri" panose="020F0502020204030204" pitchFamily="34" charset="0"/>
                <a:ea typeface="Calibri" panose="020F0502020204030204" pitchFamily="34" charset="0"/>
                <a:cs typeface="Calibri" panose="020F0502020204030204" pitchFamily="34" charset="0"/>
              </a:rPr>
              <a:t>oplijn</a:t>
            </a:r>
            <a:r>
              <a:rPr lang="nl-NL" sz="1600" kern="100" dirty="0">
                <a:effectLst/>
                <a:latin typeface="Calibri" panose="020F0502020204030204" pitchFamily="34" charset="0"/>
                <a:ea typeface="Calibri" panose="020F0502020204030204" pitchFamily="34" charset="0"/>
                <a:cs typeface="Calibri" panose="020F0502020204030204" pitchFamily="34" charset="0"/>
              </a:rPr>
              <a:t>;</a:t>
            </a:r>
            <a:endParaRPr lang="nl-NL" sz="1600" kern="100" dirty="0">
              <a:effectLst/>
              <a:latin typeface="Calibri" panose="020F0502020204030204" pitchFamily="34" charset="0"/>
              <a:ea typeface="Calibri" panose="020F0502020204030204" pitchFamily="34" charset="0"/>
              <a:cs typeface="Times New Roman" panose="02020603050405020304" pitchFamily="18" charset="0"/>
            </a:endParaRPr>
          </a:p>
          <a:p>
            <a:pPr lvl="1">
              <a:lnSpc>
                <a:spcPct val="107000"/>
              </a:lnSpc>
              <a:buFont typeface="Arial" panose="020B0604020202020204" pitchFamily="34" charset="0"/>
              <a:buChar char="•"/>
            </a:pPr>
            <a:r>
              <a:rPr lang="nl-NL" sz="1600" kern="100" dirty="0">
                <a:effectLst/>
                <a:latin typeface="Calibri" panose="020F0502020204030204" pitchFamily="34" charset="0"/>
                <a:ea typeface="Calibri" panose="020F0502020204030204" pitchFamily="34" charset="0"/>
                <a:cs typeface="Calibri" panose="020F0502020204030204" pitchFamily="34" charset="0"/>
              </a:rPr>
              <a:t>Je speelt landelijke a jeugd jeugddivisie;</a:t>
            </a:r>
            <a:endParaRPr lang="nl-NL" sz="1600" kern="100" dirty="0">
              <a:effectLst/>
              <a:latin typeface="Calibri" panose="020F0502020204030204" pitchFamily="34" charset="0"/>
              <a:ea typeface="Calibri" panose="020F0502020204030204" pitchFamily="34" charset="0"/>
              <a:cs typeface="Times New Roman" panose="02020603050405020304" pitchFamily="18" charset="0"/>
            </a:endParaRPr>
          </a:p>
          <a:p>
            <a:pPr lvl="1">
              <a:lnSpc>
                <a:spcPct val="107000"/>
              </a:lnSpc>
              <a:buFont typeface="Arial" panose="020B0604020202020204" pitchFamily="34" charset="0"/>
              <a:buChar char="•"/>
            </a:pPr>
            <a:r>
              <a:rPr lang="nl-NL" sz="1600" kern="100" dirty="0">
                <a:latin typeface="Calibri" panose="020F0502020204030204" pitchFamily="34" charset="0"/>
                <a:ea typeface="Calibri" panose="020F0502020204030204" pitchFamily="34" charset="0"/>
                <a:cs typeface="Calibri" panose="020F0502020204030204" pitchFamily="34" charset="0"/>
              </a:rPr>
              <a:t>Je speelt  minimaal eerste divisie niveau</a:t>
            </a:r>
            <a:r>
              <a:rPr lang="nl-NL" sz="1600" kern="100" dirty="0">
                <a:effectLst/>
                <a:latin typeface="Calibri" panose="020F0502020204030204" pitchFamily="34" charset="0"/>
                <a:ea typeface="Calibri" panose="020F0502020204030204" pitchFamily="34" charset="0"/>
                <a:cs typeface="Calibri" panose="020F0502020204030204" pitchFamily="34" charset="0"/>
              </a:rPr>
              <a:t>;</a:t>
            </a:r>
            <a:endParaRPr lang="nl-NL" sz="16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nl-NL" sz="1800" dirty="0">
                <a:effectLst/>
                <a:latin typeface="Calibri" panose="020F0502020204030204" pitchFamily="34" charset="0"/>
                <a:ea typeface="Calibri" panose="020F0502020204030204" pitchFamily="34" charset="0"/>
              </a:rPr>
              <a:t>Doel van de A jeugd </a:t>
            </a:r>
            <a:r>
              <a:rPr lang="nl-NL" sz="1800" dirty="0">
                <a:latin typeface="Calibri" panose="020F0502020204030204" pitchFamily="34" charset="0"/>
                <a:ea typeface="Calibri" panose="020F0502020204030204" pitchFamily="34" charset="0"/>
              </a:rPr>
              <a:t>selectie</a:t>
            </a:r>
            <a:r>
              <a:rPr lang="nl-NL" sz="1800" dirty="0">
                <a:effectLst/>
                <a:latin typeface="Calibri" panose="020F0502020204030204" pitchFamily="34" charset="0"/>
                <a:ea typeface="Calibri" panose="020F0502020204030204" pitchFamily="34" charset="0"/>
              </a:rPr>
              <a:t> is om bij te dragen aan je persoonlijke ontwikkeling zodat je een plek in de Eredivisie of BENE league beter kunt bereiken of continueren. </a:t>
            </a:r>
            <a:endParaRPr lang="nl-NL" sz="1800" dirty="0">
              <a:latin typeface="Calibri" panose="020F0502020204030204" pitchFamily="34" charset="0"/>
              <a:ea typeface="Times New Roman" panose="02020603050405020304" pitchFamily="18" charset="0"/>
              <a:cs typeface="Calibri" panose="020F0502020204030204" pitchFamily="34" charset="0"/>
            </a:endParaRPr>
          </a:p>
          <a:p>
            <a:endParaRPr lang="nl-NL"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nl-NL" dirty="0"/>
          </a:p>
        </p:txBody>
      </p:sp>
      <p:sp>
        <p:nvSpPr>
          <p:cNvPr id="6" name="Tijdelijke aanduiding voor dianummer 5">
            <a:extLst>
              <a:ext uri="{FF2B5EF4-FFF2-40B4-BE49-F238E27FC236}">
                <a16:creationId xmlns:a16="http://schemas.microsoft.com/office/drawing/2014/main" id="{28E27664-18FA-2A32-880D-FB5AFE4ECFA2}"/>
              </a:ext>
            </a:extLst>
          </p:cNvPr>
          <p:cNvSpPr>
            <a:spLocks noGrp="1"/>
          </p:cNvSpPr>
          <p:nvPr>
            <p:ph type="sldNum" sz="quarter" idx="12"/>
          </p:nvPr>
        </p:nvSpPr>
        <p:spPr/>
        <p:txBody>
          <a:bodyPr/>
          <a:lstStyle/>
          <a:p>
            <a:fld id="{B78C1298-7B46-4700-916B-5EBEA48A7E92}" type="slidenum">
              <a:rPr lang="en-US" smtClean="0"/>
              <a:pPr/>
              <a:t>14</a:t>
            </a:fld>
            <a:endParaRPr lang="en-US"/>
          </a:p>
        </p:txBody>
      </p:sp>
    </p:spTree>
    <p:extLst>
      <p:ext uri="{BB962C8B-B14F-4D97-AF65-F5344CB8AC3E}">
        <p14:creationId xmlns:p14="http://schemas.microsoft.com/office/powerpoint/2010/main" val="9044376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42C4FAB-C56E-2832-13C2-B5B28ADDA67A}"/>
              </a:ext>
            </a:extLst>
          </p:cNvPr>
          <p:cNvSpPr>
            <a:spLocks noGrp="1"/>
          </p:cNvSpPr>
          <p:nvPr>
            <p:ph type="title"/>
          </p:nvPr>
        </p:nvSpPr>
        <p:spPr/>
        <p:txBody>
          <a:bodyPr/>
          <a:lstStyle/>
          <a:p>
            <a:r>
              <a:rPr lang="nl-NL" dirty="0">
                <a:solidFill>
                  <a:srgbClr val="FF9900"/>
                </a:solidFill>
              </a:rPr>
              <a:t>Hoe gaan we werken binnen HSG</a:t>
            </a:r>
          </a:p>
        </p:txBody>
      </p:sp>
      <p:sp>
        <p:nvSpPr>
          <p:cNvPr id="3" name="Tijdelijke aanduiding voor inhoud 2">
            <a:extLst>
              <a:ext uri="{FF2B5EF4-FFF2-40B4-BE49-F238E27FC236}">
                <a16:creationId xmlns:a16="http://schemas.microsoft.com/office/drawing/2014/main" id="{2DD42C60-3B4E-216B-8FD1-964155EB1C22}"/>
              </a:ext>
            </a:extLst>
          </p:cNvPr>
          <p:cNvSpPr>
            <a:spLocks noGrp="1"/>
          </p:cNvSpPr>
          <p:nvPr>
            <p:ph idx="1"/>
          </p:nvPr>
        </p:nvSpPr>
        <p:spPr>
          <a:xfrm>
            <a:off x="1097280" y="1845734"/>
            <a:ext cx="10058400" cy="4391578"/>
          </a:xfrm>
        </p:spPr>
        <p:txBody>
          <a:bodyPr>
            <a:normAutofit/>
          </a:bodyPr>
          <a:lstStyle/>
          <a:p>
            <a:r>
              <a:rPr lang="nl-NL" dirty="0"/>
              <a:t>We werken volgens </a:t>
            </a:r>
            <a:r>
              <a:rPr lang="nl-NL" sz="1800" dirty="0">
                <a:effectLst/>
                <a:latin typeface="Calibri" panose="020F0502020204030204" pitchFamily="34" charset="0"/>
                <a:ea typeface="Times New Roman" panose="02020603050405020304" pitchFamily="18" charset="0"/>
                <a:cs typeface="Calibri" panose="020F0502020204030204" pitchFamily="34" charset="0"/>
              </a:rPr>
              <a:t>de Nederlandse Handbalvisie, waarbij we </a:t>
            </a:r>
            <a:r>
              <a:rPr lang="nl-NL" sz="1800" i="1" dirty="0">
                <a:effectLst/>
                <a:latin typeface="Calibri" panose="020F0502020204030204" pitchFamily="34" charset="0"/>
                <a:ea typeface="Times New Roman" panose="02020603050405020304" pitchFamily="18" charset="0"/>
                <a:cs typeface="Calibri" panose="020F0502020204030204" pitchFamily="34" charset="0"/>
              </a:rPr>
              <a:t>DYNAMISCH, SNEL, VERRASSEND en EFFECTIEF</a:t>
            </a:r>
            <a:r>
              <a:rPr lang="nl-NL" sz="1800" dirty="0">
                <a:effectLst/>
                <a:latin typeface="Calibri" panose="020F0502020204030204" pitchFamily="34" charset="0"/>
                <a:ea typeface="Times New Roman" panose="02020603050405020304" pitchFamily="18" charset="0"/>
                <a:cs typeface="Calibri" panose="020F0502020204030204" pitchFamily="34" charset="0"/>
              </a:rPr>
              <a:t> willen zijn.</a:t>
            </a:r>
          </a:p>
          <a:p>
            <a:endParaRPr lang="nl-NL" dirty="0"/>
          </a:p>
          <a:p>
            <a:r>
              <a:rPr lang="nl-NL" dirty="0"/>
              <a:t>We werken volgens het </a:t>
            </a:r>
            <a:r>
              <a:rPr lang="nl-NL" dirty="0" err="1"/>
              <a:t>meerjarenopleidingsplan</a:t>
            </a:r>
            <a:r>
              <a:rPr lang="nl-NL" dirty="0"/>
              <a:t> Gelre 2024-2027, wat een afgeleide is van het MJOP opgesteld vanuit het NHV.</a:t>
            </a:r>
            <a:endParaRPr lang="nl-NL" dirty="0">
              <a:solidFill>
                <a:srgbClr val="FF0000"/>
              </a:solidFill>
            </a:endParaRPr>
          </a:p>
          <a:p>
            <a:r>
              <a:rPr lang="nl-NL" dirty="0"/>
              <a:t>Uitgangspunten (opleiding- en benaderingspijlers) vanuit het MJOP zijn:</a:t>
            </a:r>
          </a:p>
          <a:p>
            <a:pPr lvl="2"/>
            <a:r>
              <a:rPr lang="nl-NL" dirty="0"/>
              <a:t>Techniek</a:t>
            </a:r>
          </a:p>
          <a:p>
            <a:pPr lvl="2"/>
            <a:r>
              <a:rPr lang="nl-NL" dirty="0"/>
              <a:t>Tactiek</a:t>
            </a:r>
          </a:p>
          <a:p>
            <a:pPr lvl="2"/>
            <a:r>
              <a:rPr lang="nl-NL" dirty="0"/>
              <a:t>Fysiek</a:t>
            </a:r>
          </a:p>
          <a:p>
            <a:pPr lvl="2"/>
            <a:r>
              <a:rPr lang="nl-NL" dirty="0"/>
              <a:t>Mentaal</a:t>
            </a:r>
          </a:p>
          <a:p>
            <a:pPr lvl="2"/>
            <a:r>
              <a:rPr lang="nl-NL" dirty="0"/>
              <a:t>Sociaal (prestatiegedrag)</a:t>
            </a:r>
          </a:p>
          <a:p>
            <a:r>
              <a:rPr lang="nl-NL" dirty="0"/>
              <a:t>De motorische grondeigenschappen uithoudingsvermogen, snelheid, kracht, coördinatie en lenigheid zijn de fysiologische uitgangspunten.</a:t>
            </a:r>
          </a:p>
        </p:txBody>
      </p:sp>
      <p:sp>
        <p:nvSpPr>
          <p:cNvPr id="6" name="Tijdelijke aanduiding voor dianummer 5">
            <a:extLst>
              <a:ext uri="{FF2B5EF4-FFF2-40B4-BE49-F238E27FC236}">
                <a16:creationId xmlns:a16="http://schemas.microsoft.com/office/drawing/2014/main" id="{CD5D2AF7-10ED-4599-6DBE-9D8D89703F4C}"/>
              </a:ext>
            </a:extLst>
          </p:cNvPr>
          <p:cNvSpPr>
            <a:spLocks noGrp="1"/>
          </p:cNvSpPr>
          <p:nvPr>
            <p:ph type="sldNum" sz="quarter" idx="12"/>
          </p:nvPr>
        </p:nvSpPr>
        <p:spPr/>
        <p:txBody>
          <a:bodyPr/>
          <a:lstStyle/>
          <a:p>
            <a:fld id="{B78C1298-7B46-4700-916B-5EBEA48A7E92}" type="slidenum">
              <a:rPr lang="en-US" smtClean="0"/>
              <a:pPr/>
              <a:t>15</a:t>
            </a:fld>
            <a:endParaRPr lang="en-US"/>
          </a:p>
        </p:txBody>
      </p:sp>
    </p:spTree>
    <p:extLst>
      <p:ext uri="{BB962C8B-B14F-4D97-AF65-F5344CB8AC3E}">
        <p14:creationId xmlns:p14="http://schemas.microsoft.com/office/powerpoint/2010/main" val="40929320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045DDEA-D76F-5971-AEB6-74856B1F6C29}"/>
              </a:ext>
            </a:extLst>
          </p:cNvPr>
          <p:cNvSpPr>
            <a:spLocks noGrp="1"/>
          </p:cNvSpPr>
          <p:nvPr>
            <p:ph type="title"/>
          </p:nvPr>
        </p:nvSpPr>
        <p:spPr>
          <a:xfrm>
            <a:off x="1097280" y="286603"/>
            <a:ext cx="10058400" cy="838141"/>
          </a:xfrm>
        </p:spPr>
        <p:txBody>
          <a:bodyPr/>
          <a:lstStyle/>
          <a:p>
            <a:r>
              <a:rPr lang="nl-NL" dirty="0">
                <a:solidFill>
                  <a:srgbClr val="FF9900"/>
                </a:solidFill>
              </a:rPr>
              <a:t>NHV, weg van het talent</a:t>
            </a:r>
          </a:p>
        </p:txBody>
      </p:sp>
      <p:sp>
        <p:nvSpPr>
          <p:cNvPr id="6" name="Tijdelijke aanduiding voor dianummer 5">
            <a:extLst>
              <a:ext uri="{FF2B5EF4-FFF2-40B4-BE49-F238E27FC236}">
                <a16:creationId xmlns:a16="http://schemas.microsoft.com/office/drawing/2014/main" id="{5DF1B867-2E4E-2DEF-5815-47E5753D1DDD}"/>
              </a:ext>
            </a:extLst>
          </p:cNvPr>
          <p:cNvSpPr>
            <a:spLocks noGrp="1"/>
          </p:cNvSpPr>
          <p:nvPr>
            <p:ph type="sldNum" sz="quarter" idx="12"/>
          </p:nvPr>
        </p:nvSpPr>
        <p:spPr/>
        <p:txBody>
          <a:bodyPr/>
          <a:lstStyle/>
          <a:p>
            <a:fld id="{B78C1298-7B46-4700-916B-5EBEA48A7E92}" type="slidenum">
              <a:rPr lang="en-US" smtClean="0"/>
              <a:pPr/>
              <a:t>16</a:t>
            </a:fld>
            <a:endParaRPr lang="en-US"/>
          </a:p>
        </p:txBody>
      </p:sp>
      <p:sp>
        <p:nvSpPr>
          <p:cNvPr id="11" name="Ovaal 10">
            <a:extLst>
              <a:ext uri="{FF2B5EF4-FFF2-40B4-BE49-F238E27FC236}">
                <a16:creationId xmlns:a16="http://schemas.microsoft.com/office/drawing/2014/main" id="{060CD00A-A50F-C527-393B-560C0D17627F}"/>
              </a:ext>
            </a:extLst>
          </p:cNvPr>
          <p:cNvSpPr/>
          <p:nvPr/>
        </p:nvSpPr>
        <p:spPr>
          <a:xfrm>
            <a:off x="3215680" y="4509120"/>
            <a:ext cx="1440160" cy="720080"/>
          </a:xfrm>
          <a:prstGeom prst="ellipse">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9" name="Afbeelding 8">
            <a:extLst>
              <a:ext uri="{FF2B5EF4-FFF2-40B4-BE49-F238E27FC236}">
                <a16:creationId xmlns:a16="http://schemas.microsoft.com/office/drawing/2014/main" id="{A2770326-A036-2FB1-6277-8E774EED5FDA}"/>
              </a:ext>
            </a:extLst>
          </p:cNvPr>
          <p:cNvPicPr>
            <a:picLocks noChangeAspect="1"/>
          </p:cNvPicPr>
          <p:nvPr/>
        </p:nvPicPr>
        <p:blipFill>
          <a:blip r:embed="rId2"/>
          <a:stretch>
            <a:fillRect/>
          </a:stretch>
        </p:blipFill>
        <p:spPr>
          <a:xfrm>
            <a:off x="2279576" y="1045566"/>
            <a:ext cx="7206145" cy="5118874"/>
          </a:xfrm>
          <a:prstGeom prst="rect">
            <a:avLst/>
          </a:prstGeom>
        </p:spPr>
      </p:pic>
    </p:spTree>
    <p:extLst>
      <p:ext uri="{BB962C8B-B14F-4D97-AF65-F5344CB8AC3E}">
        <p14:creationId xmlns:p14="http://schemas.microsoft.com/office/powerpoint/2010/main" val="16368199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1066800" y="587928"/>
            <a:ext cx="10058400" cy="910149"/>
          </a:xfrm>
        </p:spPr>
        <p:txBody>
          <a:bodyPr/>
          <a:lstStyle/>
          <a:p>
            <a:r>
              <a:rPr lang="nl-NL" b="1" dirty="0">
                <a:solidFill>
                  <a:srgbClr val="FF9900"/>
                </a:solidFill>
              </a:rPr>
              <a:t>Technische staf</a:t>
            </a:r>
          </a:p>
        </p:txBody>
      </p:sp>
      <p:sp>
        <p:nvSpPr>
          <p:cNvPr id="5" name="Tijdelijke aanduiding voor dianummer 4"/>
          <p:cNvSpPr>
            <a:spLocks noGrp="1"/>
          </p:cNvSpPr>
          <p:nvPr>
            <p:ph type="sldNum" sz="quarter" idx="12"/>
          </p:nvPr>
        </p:nvSpPr>
        <p:spPr/>
        <p:txBody>
          <a:bodyPr/>
          <a:lstStyle/>
          <a:p>
            <a:fld id="{B78C1298-7B46-4700-916B-5EBEA48A7E92}" type="slidenum">
              <a:rPr lang="en-US" smtClean="0"/>
              <a:pPr/>
              <a:t>17</a:t>
            </a:fld>
            <a:endParaRPr lang="en-US"/>
          </a:p>
        </p:txBody>
      </p:sp>
      <p:sp>
        <p:nvSpPr>
          <p:cNvPr id="2" name="Tijdelijke aanduiding voor inhoud 3">
            <a:extLst>
              <a:ext uri="{FF2B5EF4-FFF2-40B4-BE49-F238E27FC236}">
                <a16:creationId xmlns:a16="http://schemas.microsoft.com/office/drawing/2014/main" id="{E5EA4710-0944-3720-364A-70CABC567F7F}"/>
              </a:ext>
            </a:extLst>
          </p:cNvPr>
          <p:cNvSpPr txBox="1">
            <a:spLocks/>
          </p:cNvSpPr>
          <p:nvPr/>
        </p:nvSpPr>
        <p:spPr>
          <a:xfrm>
            <a:off x="7392144" y="1844824"/>
            <a:ext cx="4248472" cy="4424338"/>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lvl="1" fontAlgn="auto"/>
            <a:endParaRPr lang="en-US" dirty="0"/>
          </a:p>
          <a:p>
            <a:pPr marL="201168" lvl="1" indent="0" fontAlgn="auto">
              <a:buNone/>
            </a:pPr>
            <a:endParaRPr lang="en-US" dirty="0"/>
          </a:p>
          <a:p>
            <a:pPr marL="201168" lvl="1" indent="0" fontAlgn="auto">
              <a:buNone/>
            </a:pPr>
            <a:endParaRPr lang="en-US" dirty="0"/>
          </a:p>
        </p:txBody>
      </p:sp>
      <p:sp>
        <p:nvSpPr>
          <p:cNvPr id="9" name="Tijdelijke aanduiding voor inhoud 3">
            <a:extLst>
              <a:ext uri="{FF2B5EF4-FFF2-40B4-BE49-F238E27FC236}">
                <a16:creationId xmlns:a16="http://schemas.microsoft.com/office/drawing/2014/main" id="{971A298A-FCEA-7A22-C620-FA5F55979749}"/>
              </a:ext>
            </a:extLst>
          </p:cNvPr>
          <p:cNvSpPr>
            <a:spLocks noGrp="1"/>
          </p:cNvSpPr>
          <p:nvPr>
            <p:ph idx="1"/>
          </p:nvPr>
        </p:nvSpPr>
        <p:spPr>
          <a:xfrm>
            <a:off x="7392144" y="1386409"/>
            <a:ext cx="3486869" cy="4800689"/>
          </a:xfrm>
        </p:spPr>
        <p:txBody>
          <a:bodyPr>
            <a:normAutofit fontScale="62500" lnSpcReduction="20000"/>
          </a:bodyPr>
          <a:lstStyle/>
          <a:p>
            <a:pPr>
              <a:lnSpc>
                <a:spcPct val="110000"/>
              </a:lnSpc>
            </a:pPr>
            <a:r>
              <a:rPr lang="en-US" dirty="0"/>
              <a:t> </a:t>
            </a:r>
          </a:p>
          <a:p>
            <a:pPr marL="91440" lvl="1" indent="-91440">
              <a:lnSpc>
                <a:spcPct val="110000"/>
              </a:lnSpc>
              <a:spcBef>
                <a:spcPts val="1200"/>
              </a:spcBef>
              <a:spcAft>
                <a:spcPts val="200"/>
              </a:spcAft>
              <a:buSzPct val="100000"/>
              <a:buFont typeface="Calibri" panose="020F0502020204030204" pitchFamily="34" charset="0"/>
              <a:buChar char=" "/>
            </a:pPr>
            <a:r>
              <a:rPr lang="en-US" sz="2900" b="1" i="1" u="sng" dirty="0"/>
              <a:t>Trainers:</a:t>
            </a:r>
          </a:p>
          <a:p>
            <a:pPr lvl="2"/>
            <a:r>
              <a:rPr lang="en-US" sz="2500" dirty="0"/>
              <a:t>Stefan </a:t>
            </a:r>
            <a:r>
              <a:rPr lang="en-US" sz="2500" dirty="0" err="1"/>
              <a:t>Meijwes</a:t>
            </a:r>
            <a:endParaRPr lang="en-US" sz="2500" dirty="0"/>
          </a:p>
          <a:p>
            <a:pPr lvl="2"/>
            <a:r>
              <a:rPr lang="en-US" sz="2500" dirty="0"/>
              <a:t>Rob </a:t>
            </a:r>
            <a:r>
              <a:rPr lang="en-US" sz="2500" dirty="0" err="1"/>
              <a:t>Verhaaf</a:t>
            </a:r>
            <a:endParaRPr lang="en-US" sz="2500" dirty="0"/>
          </a:p>
          <a:p>
            <a:pPr lvl="2"/>
            <a:r>
              <a:rPr lang="en-US" sz="2500" dirty="0" err="1"/>
              <a:t>Juup</a:t>
            </a:r>
            <a:r>
              <a:rPr lang="en-US" sz="2500" dirty="0"/>
              <a:t> </a:t>
            </a:r>
            <a:r>
              <a:rPr lang="en-US" sz="2500" dirty="0" err="1"/>
              <a:t>Houthuijzen</a:t>
            </a:r>
            <a:endParaRPr lang="en-US" sz="2500" dirty="0"/>
          </a:p>
          <a:p>
            <a:pPr lvl="2"/>
            <a:r>
              <a:rPr lang="en-US" sz="2500" dirty="0"/>
              <a:t>Leon Stoffels</a:t>
            </a:r>
          </a:p>
          <a:p>
            <a:pPr lvl="2"/>
            <a:r>
              <a:rPr lang="en-US" sz="2500" dirty="0"/>
              <a:t>Daniël </a:t>
            </a:r>
            <a:r>
              <a:rPr lang="en-US" sz="2500" dirty="0" err="1"/>
              <a:t>Laverman</a:t>
            </a:r>
            <a:endParaRPr lang="en-US" sz="2500" dirty="0"/>
          </a:p>
          <a:p>
            <a:pPr lvl="2"/>
            <a:r>
              <a:rPr lang="en-US" sz="2500" dirty="0"/>
              <a:t>Jarn van Gool</a:t>
            </a:r>
          </a:p>
          <a:p>
            <a:pPr lvl="2"/>
            <a:r>
              <a:rPr lang="en-US" sz="2500" dirty="0"/>
              <a:t>Marieke </a:t>
            </a:r>
            <a:r>
              <a:rPr lang="en-US" sz="2500" dirty="0" err="1"/>
              <a:t>Liefaard</a:t>
            </a:r>
            <a:endParaRPr lang="en-US" sz="2500" dirty="0"/>
          </a:p>
          <a:p>
            <a:pPr lvl="2"/>
            <a:r>
              <a:rPr lang="en-US" sz="2500" dirty="0"/>
              <a:t>Erik de Bever</a:t>
            </a:r>
          </a:p>
          <a:p>
            <a:pPr lvl="2"/>
            <a:r>
              <a:rPr lang="en-US" sz="2500" dirty="0"/>
              <a:t>Floortje Vos</a:t>
            </a:r>
          </a:p>
          <a:p>
            <a:pPr lvl="2"/>
            <a:r>
              <a:rPr lang="en-US" sz="2500" dirty="0"/>
              <a:t>Yunus </a:t>
            </a:r>
            <a:r>
              <a:rPr lang="en-US" sz="2500" dirty="0" err="1"/>
              <a:t>Ocol</a:t>
            </a:r>
            <a:endParaRPr lang="en-US" sz="2500" dirty="0"/>
          </a:p>
          <a:p>
            <a:pPr lvl="2"/>
            <a:r>
              <a:rPr lang="en-US" sz="2500" dirty="0"/>
              <a:t>Dick Richards</a:t>
            </a:r>
          </a:p>
          <a:p>
            <a:pPr lvl="2"/>
            <a:r>
              <a:rPr lang="en-US" sz="2500" dirty="0"/>
              <a:t>Eline van </a:t>
            </a:r>
            <a:r>
              <a:rPr lang="en-US" sz="2500" dirty="0" err="1"/>
              <a:t>Osch</a:t>
            </a:r>
            <a:endParaRPr lang="en-US" sz="2500" dirty="0"/>
          </a:p>
          <a:p>
            <a:pPr lvl="2"/>
            <a:r>
              <a:rPr lang="en-US" sz="2500" dirty="0"/>
              <a:t>Nils Idema</a:t>
            </a:r>
          </a:p>
          <a:p>
            <a:pPr lvl="2"/>
            <a:r>
              <a:rPr lang="en-US" sz="2500" dirty="0"/>
              <a:t>Gijs </a:t>
            </a:r>
            <a:r>
              <a:rPr lang="en-US" sz="2500" dirty="0" err="1"/>
              <a:t>Wusterveld</a:t>
            </a:r>
            <a:r>
              <a:rPr lang="en-US" sz="2500" dirty="0"/>
              <a:t> (</a:t>
            </a:r>
            <a:r>
              <a:rPr lang="en-US" sz="2500" dirty="0" err="1"/>
              <a:t>stagiair</a:t>
            </a:r>
            <a:r>
              <a:rPr lang="en-US" sz="2500" dirty="0"/>
              <a:t>)</a:t>
            </a:r>
          </a:p>
          <a:p>
            <a:pPr lvl="2"/>
            <a:r>
              <a:rPr lang="en-US" sz="2500" dirty="0"/>
              <a:t>Anne Schouten (</a:t>
            </a:r>
            <a:r>
              <a:rPr lang="en-US" sz="2500" dirty="0" err="1"/>
              <a:t>stagiair</a:t>
            </a:r>
            <a:r>
              <a:rPr lang="en-US" sz="2500" dirty="0"/>
              <a:t>)</a:t>
            </a:r>
          </a:p>
          <a:p>
            <a:pPr lvl="2"/>
            <a:r>
              <a:rPr lang="en-US" sz="2500" dirty="0"/>
              <a:t>Bas van den Berg</a:t>
            </a:r>
          </a:p>
          <a:p>
            <a:pPr marL="201168" lvl="1" indent="0">
              <a:buNone/>
            </a:pPr>
            <a:endParaRPr lang="en-US" dirty="0"/>
          </a:p>
          <a:p>
            <a:pPr marL="201168" lvl="1" indent="0">
              <a:buNone/>
            </a:pPr>
            <a:endParaRPr lang="en-US" dirty="0"/>
          </a:p>
        </p:txBody>
      </p:sp>
      <p:sp>
        <p:nvSpPr>
          <p:cNvPr id="10" name="Tijdelijke aanduiding voor inhoud 3">
            <a:extLst>
              <a:ext uri="{FF2B5EF4-FFF2-40B4-BE49-F238E27FC236}">
                <a16:creationId xmlns:a16="http://schemas.microsoft.com/office/drawing/2014/main" id="{A9640ED5-B9BC-2DC2-F043-617C105A34AF}"/>
              </a:ext>
            </a:extLst>
          </p:cNvPr>
          <p:cNvSpPr txBox="1">
            <a:spLocks/>
          </p:cNvSpPr>
          <p:nvPr/>
        </p:nvSpPr>
        <p:spPr>
          <a:xfrm>
            <a:off x="1082502" y="1812974"/>
            <a:ext cx="3285306" cy="4424338"/>
          </a:xfrm>
          <a:prstGeom prst="rect">
            <a:avLst/>
          </a:prstGeom>
        </p:spPr>
        <p:txBody>
          <a:bodyPr vert="horz" lIns="0" tIns="45720" rIns="0" bIns="45720" rtlCol="0">
            <a:normAutofit lnSpcReduction="1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lvl="1" indent="0">
              <a:spcBef>
                <a:spcPts val="1200"/>
              </a:spcBef>
              <a:spcAft>
                <a:spcPts val="200"/>
              </a:spcAft>
              <a:buSzPct val="100000"/>
              <a:buNone/>
            </a:pPr>
            <a:r>
              <a:rPr lang="en-US" b="1" i="1" u="sng" dirty="0" err="1"/>
              <a:t>Technisch</a:t>
            </a:r>
            <a:r>
              <a:rPr lang="en-US" b="1" i="1" u="sng" dirty="0"/>
              <a:t> Manager:</a:t>
            </a:r>
          </a:p>
          <a:p>
            <a:pPr lvl="2" fontAlgn="auto">
              <a:lnSpc>
                <a:spcPct val="70000"/>
              </a:lnSpc>
            </a:pPr>
            <a:r>
              <a:rPr lang="en-US" sz="1600" dirty="0"/>
              <a:t>Bas van den Berg</a:t>
            </a:r>
          </a:p>
          <a:p>
            <a:pPr marL="384048" lvl="2" indent="0" fontAlgn="auto">
              <a:lnSpc>
                <a:spcPct val="70000"/>
              </a:lnSpc>
              <a:buNone/>
            </a:pPr>
            <a:endParaRPr lang="en-US" sz="1600" dirty="0"/>
          </a:p>
          <a:p>
            <a:pPr marL="0" lvl="1" indent="0" fontAlgn="auto">
              <a:spcBef>
                <a:spcPts val="1200"/>
              </a:spcBef>
              <a:spcAft>
                <a:spcPts val="200"/>
              </a:spcAft>
              <a:buSzPct val="100000"/>
              <a:buNone/>
            </a:pPr>
            <a:r>
              <a:rPr lang="en-US" sz="1600" b="1" i="1" u="sng" dirty="0" err="1"/>
              <a:t>Keeperstrainers</a:t>
            </a:r>
            <a:r>
              <a:rPr lang="en-US" sz="1600" b="1" i="1" u="sng" dirty="0"/>
              <a:t>:</a:t>
            </a:r>
          </a:p>
          <a:p>
            <a:pPr lvl="2" fontAlgn="auto">
              <a:lnSpc>
                <a:spcPct val="70000"/>
              </a:lnSpc>
            </a:pPr>
            <a:r>
              <a:rPr lang="en-US" sz="1600" dirty="0"/>
              <a:t>Paul van den Berg</a:t>
            </a:r>
          </a:p>
          <a:p>
            <a:pPr lvl="2" fontAlgn="auto">
              <a:lnSpc>
                <a:spcPct val="70000"/>
              </a:lnSpc>
            </a:pPr>
            <a:r>
              <a:rPr lang="en-US" sz="1600" dirty="0"/>
              <a:t>Lennart de Bever</a:t>
            </a:r>
          </a:p>
          <a:p>
            <a:pPr lvl="2" fontAlgn="auto">
              <a:lnSpc>
                <a:spcPct val="70000"/>
              </a:lnSpc>
            </a:pPr>
            <a:r>
              <a:rPr lang="en-US" sz="1600" dirty="0"/>
              <a:t>Ferry van Leent</a:t>
            </a:r>
          </a:p>
          <a:p>
            <a:pPr lvl="2" fontAlgn="auto">
              <a:lnSpc>
                <a:spcPct val="70000"/>
              </a:lnSpc>
            </a:pPr>
            <a:r>
              <a:rPr lang="en-US" sz="1600" dirty="0" err="1"/>
              <a:t>Hosep</a:t>
            </a:r>
            <a:r>
              <a:rPr lang="en-US" sz="1600" dirty="0"/>
              <a:t> Al Abbasi</a:t>
            </a:r>
          </a:p>
          <a:p>
            <a:pPr lvl="2" fontAlgn="auto">
              <a:lnSpc>
                <a:spcPct val="70000"/>
              </a:lnSpc>
            </a:pPr>
            <a:r>
              <a:rPr lang="en-US" sz="1600" dirty="0"/>
              <a:t>Jesper Mouw</a:t>
            </a:r>
          </a:p>
          <a:p>
            <a:pPr marL="384048" lvl="2" indent="0" fontAlgn="auto">
              <a:lnSpc>
                <a:spcPct val="70000"/>
              </a:lnSpc>
              <a:buNone/>
            </a:pPr>
            <a:endParaRPr lang="en-US" sz="1600" dirty="0"/>
          </a:p>
          <a:p>
            <a:pPr marL="0" lvl="1" indent="0" fontAlgn="auto">
              <a:spcBef>
                <a:spcPts val="1200"/>
              </a:spcBef>
              <a:spcAft>
                <a:spcPts val="200"/>
              </a:spcAft>
              <a:buSzPct val="100000"/>
              <a:buNone/>
            </a:pPr>
            <a:r>
              <a:rPr lang="en-US" sz="1600" b="1" i="1" u="sng" dirty="0"/>
              <a:t>Loop- en </a:t>
            </a:r>
            <a:r>
              <a:rPr lang="en-US" sz="1600" b="1" i="1" u="sng" dirty="0" err="1"/>
              <a:t>krachttrainers</a:t>
            </a:r>
            <a:r>
              <a:rPr lang="en-US" sz="1600" b="1" i="1" u="sng" dirty="0"/>
              <a:t>:</a:t>
            </a:r>
          </a:p>
          <a:p>
            <a:pPr lvl="1" fontAlgn="auto"/>
            <a:r>
              <a:rPr lang="en-US" sz="1400" dirty="0"/>
              <a:t>Joyce van Assen (</a:t>
            </a:r>
            <a:r>
              <a:rPr lang="en-US" sz="1400" dirty="0">
                <a:hlinkClick r:id="rId3"/>
              </a:rPr>
              <a:t>www.impact-ede.nl</a:t>
            </a:r>
            <a:r>
              <a:rPr lang="nl-NL" sz="1400" dirty="0"/>
              <a:t>)</a:t>
            </a:r>
            <a:endParaRPr lang="en-US" sz="1400" dirty="0"/>
          </a:p>
          <a:p>
            <a:pPr lvl="1" fontAlgn="auto"/>
            <a:r>
              <a:rPr lang="en-US" sz="1400" dirty="0"/>
              <a:t>Daan </a:t>
            </a:r>
            <a:r>
              <a:rPr lang="en-US" sz="1400" dirty="0" err="1"/>
              <a:t>Donderwinkel</a:t>
            </a:r>
            <a:r>
              <a:rPr lang="en-US" sz="1400" dirty="0"/>
              <a:t> </a:t>
            </a:r>
          </a:p>
          <a:p>
            <a:pPr marL="201168" lvl="1" indent="0" fontAlgn="auto">
              <a:buNone/>
            </a:pPr>
            <a:endParaRPr lang="en-US" sz="1400" dirty="0"/>
          </a:p>
          <a:p>
            <a:pPr marL="0" lvl="1" indent="0" fontAlgn="auto">
              <a:spcBef>
                <a:spcPts val="1200"/>
              </a:spcBef>
              <a:spcAft>
                <a:spcPts val="200"/>
              </a:spcAft>
              <a:buSzPct val="100000"/>
              <a:buNone/>
            </a:pPr>
            <a:r>
              <a:rPr lang="en-US" sz="1600" b="1" i="1" u="sng" dirty="0" err="1"/>
              <a:t>Fysio</a:t>
            </a:r>
            <a:r>
              <a:rPr lang="en-US" sz="1600" b="1" i="1" u="sng" dirty="0"/>
              <a:t>:</a:t>
            </a:r>
          </a:p>
          <a:p>
            <a:pPr lvl="1" fontAlgn="auto"/>
            <a:r>
              <a:rPr lang="en-US" sz="1400" dirty="0"/>
              <a:t>Lotte van </a:t>
            </a:r>
            <a:r>
              <a:rPr lang="en-US" sz="1400" dirty="0" err="1"/>
              <a:t>Noesel</a:t>
            </a:r>
            <a:endParaRPr lang="en-US" sz="1400" dirty="0"/>
          </a:p>
        </p:txBody>
      </p:sp>
    </p:spTree>
    <p:extLst>
      <p:ext uri="{BB962C8B-B14F-4D97-AF65-F5344CB8AC3E}">
        <p14:creationId xmlns:p14="http://schemas.microsoft.com/office/powerpoint/2010/main" val="274187521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1FE2E10-6CF5-6AE7-0C74-574E820F68D6}"/>
              </a:ext>
            </a:extLst>
          </p:cNvPr>
          <p:cNvSpPr>
            <a:spLocks noGrp="1"/>
          </p:cNvSpPr>
          <p:nvPr>
            <p:ph type="title"/>
          </p:nvPr>
        </p:nvSpPr>
        <p:spPr>
          <a:xfrm>
            <a:off x="1097280" y="620688"/>
            <a:ext cx="10058400" cy="828640"/>
          </a:xfrm>
        </p:spPr>
        <p:txBody>
          <a:bodyPr/>
          <a:lstStyle/>
          <a:p>
            <a:r>
              <a:rPr lang="nl-NL" dirty="0">
                <a:solidFill>
                  <a:srgbClr val="FF9900"/>
                </a:solidFill>
              </a:rPr>
              <a:t>Leeftijdsindeling 2025/2026</a:t>
            </a:r>
          </a:p>
        </p:txBody>
      </p:sp>
      <p:sp>
        <p:nvSpPr>
          <p:cNvPr id="6" name="Tijdelijke aanduiding voor dianummer 5">
            <a:extLst>
              <a:ext uri="{FF2B5EF4-FFF2-40B4-BE49-F238E27FC236}">
                <a16:creationId xmlns:a16="http://schemas.microsoft.com/office/drawing/2014/main" id="{1B05180E-9769-866C-4C25-258077C17DB1}"/>
              </a:ext>
            </a:extLst>
          </p:cNvPr>
          <p:cNvSpPr>
            <a:spLocks noGrp="1"/>
          </p:cNvSpPr>
          <p:nvPr>
            <p:ph type="sldNum" sz="quarter" idx="12"/>
          </p:nvPr>
        </p:nvSpPr>
        <p:spPr/>
        <p:txBody>
          <a:bodyPr/>
          <a:lstStyle/>
          <a:p>
            <a:fld id="{B78C1298-7B46-4700-916B-5EBEA48A7E92}" type="slidenum">
              <a:rPr lang="en-US" smtClean="0"/>
              <a:pPr/>
              <a:t>18</a:t>
            </a:fld>
            <a:endParaRPr lang="en-US"/>
          </a:p>
        </p:txBody>
      </p:sp>
      <p:graphicFrame>
        <p:nvGraphicFramePr>
          <p:cNvPr id="7" name="Tijdelijke aanduiding voor inhoud 6">
            <a:extLst>
              <a:ext uri="{FF2B5EF4-FFF2-40B4-BE49-F238E27FC236}">
                <a16:creationId xmlns:a16="http://schemas.microsoft.com/office/drawing/2014/main" id="{DA9350B3-A8B2-C4D8-25D7-659959C8979A}"/>
              </a:ext>
            </a:extLst>
          </p:cNvPr>
          <p:cNvGraphicFramePr>
            <a:graphicFrameLocks noGrp="1"/>
          </p:cNvGraphicFramePr>
          <p:nvPr>
            <p:ph idx="1"/>
          </p:nvPr>
        </p:nvGraphicFramePr>
        <p:xfrm>
          <a:off x="2688872" y="1460336"/>
          <a:ext cx="3326131" cy="4632960"/>
        </p:xfrm>
        <a:graphic>
          <a:graphicData uri="http://schemas.openxmlformats.org/drawingml/2006/table">
            <a:tbl>
              <a:tblPr firstRow="1" bandRow="1">
                <a:tableStyleId>{5C22544A-7EE6-4342-B048-85BDC9FD1C3A}</a:tableStyleId>
              </a:tblPr>
              <a:tblGrid>
                <a:gridCol w="1519619">
                  <a:extLst>
                    <a:ext uri="{9D8B030D-6E8A-4147-A177-3AD203B41FA5}">
                      <a16:colId xmlns:a16="http://schemas.microsoft.com/office/drawing/2014/main" val="1388106668"/>
                    </a:ext>
                  </a:extLst>
                </a:gridCol>
                <a:gridCol w="968312">
                  <a:extLst>
                    <a:ext uri="{9D8B030D-6E8A-4147-A177-3AD203B41FA5}">
                      <a16:colId xmlns:a16="http://schemas.microsoft.com/office/drawing/2014/main" val="120089374"/>
                    </a:ext>
                  </a:extLst>
                </a:gridCol>
                <a:gridCol w="838200">
                  <a:extLst>
                    <a:ext uri="{9D8B030D-6E8A-4147-A177-3AD203B41FA5}">
                      <a16:colId xmlns:a16="http://schemas.microsoft.com/office/drawing/2014/main" val="3597386206"/>
                    </a:ext>
                  </a:extLst>
                </a:gridCol>
              </a:tblGrid>
              <a:tr h="362995">
                <a:tc>
                  <a:txBody>
                    <a:bodyPr/>
                    <a:lstStyle/>
                    <a:p>
                      <a:pPr algn="l">
                        <a:buNone/>
                      </a:pPr>
                      <a:r>
                        <a:rPr lang="nl-NL" sz="1200" b="1" dirty="0">
                          <a:solidFill>
                            <a:srgbClr val="011145"/>
                          </a:solidFill>
                          <a:effectLst/>
                        </a:rPr>
                        <a:t>Geboortejaar</a:t>
                      </a:r>
                    </a:p>
                  </a:txBody>
                  <a:tcPr marL="101600" marR="101600" marT="101600" marB="101600"/>
                </a:tc>
                <a:tc>
                  <a:txBody>
                    <a:bodyPr/>
                    <a:lstStyle/>
                    <a:p>
                      <a:pPr algn="l">
                        <a:buNone/>
                      </a:pPr>
                      <a:r>
                        <a:rPr lang="nl-NL" sz="1200" b="1">
                          <a:solidFill>
                            <a:srgbClr val="011145"/>
                          </a:solidFill>
                          <a:effectLst/>
                        </a:rPr>
                        <a:t>Leeftijd</a:t>
                      </a:r>
                    </a:p>
                  </a:txBody>
                  <a:tcPr marL="101600" marR="101600" marT="101600" marB="101600"/>
                </a:tc>
                <a:tc>
                  <a:txBody>
                    <a:bodyPr/>
                    <a:lstStyle/>
                    <a:p>
                      <a:pPr algn="l">
                        <a:buNone/>
                      </a:pPr>
                      <a:r>
                        <a:rPr lang="nl-NL" sz="1200" b="1" dirty="0">
                          <a:solidFill>
                            <a:srgbClr val="011145"/>
                          </a:solidFill>
                          <a:effectLst/>
                        </a:rPr>
                        <a:t>Indeling</a:t>
                      </a:r>
                    </a:p>
                  </a:txBody>
                  <a:tcPr marL="101600" marR="101600" marT="101600" marB="101600"/>
                </a:tc>
                <a:extLst>
                  <a:ext uri="{0D108BD9-81ED-4DB2-BD59-A6C34878D82A}">
                    <a16:rowId xmlns:a16="http://schemas.microsoft.com/office/drawing/2014/main" val="2280843051"/>
                  </a:ext>
                </a:extLst>
              </a:tr>
              <a:tr h="362995">
                <a:tc>
                  <a:txBody>
                    <a:bodyPr/>
                    <a:lstStyle/>
                    <a:p>
                      <a:pPr>
                        <a:buNone/>
                      </a:pPr>
                      <a:r>
                        <a:rPr lang="nl-NL" sz="1200" dirty="0">
                          <a:solidFill>
                            <a:srgbClr val="011145"/>
                          </a:solidFill>
                          <a:effectLst/>
                        </a:rPr>
                        <a:t>2016</a:t>
                      </a:r>
                    </a:p>
                  </a:txBody>
                  <a:tcPr marL="101600" marR="101600" marT="101600" marB="101600"/>
                </a:tc>
                <a:tc>
                  <a:txBody>
                    <a:bodyPr/>
                    <a:lstStyle/>
                    <a:p>
                      <a:pPr>
                        <a:buNone/>
                      </a:pPr>
                      <a:r>
                        <a:rPr lang="nl-NL" sz="1200">
                          <a:solidFill>
                            <a:srgbClr val="011145"/>
                          </a:solidFill>
                          <a:effectLst/>
                        </a:rPr>
                        <a:t>9</a:t>
                      </a:r>
                    </a:p>
                  </a:txBody>
                  <a:tcPr marL="101600" marR="101600" marT="101600" marB="101600"/>
                </a:tc>
                <a:tc>
                  <a:txBody>
                    <a:bodyPr/>
                    <a:lstStyle/>
                    <a:p>
                      <a:pPr>
                        <a:buNone/>
                      </a:pPr>
                      <a:r>
                        <a:rPr lang="nl-NL" sz="1200">
                          <a:solidFill>
                            <a:srgbClr val="011145"/>
                          </a:solidFill>
                          <a:effectLst/>
                        </a:rPr>
                        <a:t>E-jeugd</a:t>
                      </a:r>
                    </a:p>
                  </a:txBody>
                  <a:tcPr marL="101600" marR="101600" marT="101600" marB="101600"/>
                </a:tc>
                <a:extLst>
                  <a:ext uri="{0D108BD9-81ED-4DB2-BD59-A6C34878D82A}">
                    <a16:rowId xmlns:a16="http://schemas.microsoft.com/office/drawing/2014/main" val="1442192023"/>
                  </a:ext>
                </a:extLst>
              </a:tr>
              <a:tr h="362995">
                <a:tc>
                  <a:txBody>
                    <a:bodyPr/>
                    <a:lstStyle/>
                    <a:p>
                      <a:pPr>
                        <a:buNone/>
                      </a:pPr>
                      <a:r>
                        <a:rPr lang="nl-NL" sz="1200" dirty="0">
                          <a:effectLst/>
                        </a:rPr>
                        <a:t>2015</a:t>
                      </a:r>
                    </a:p>
                  </a:txBody>
                  <a:tcPr marL="101600" marR="101600" marT="101600" marB="101600"/>
                </a:tc>
                <a:tc>
                  <a:txBody>
                    <a:bodyPr/>
                    <a:lstStyle/>
                    <a:p>
                      <a:pPr>
                        <a:buNone/>
                      </a:pPr>
                      <a:r>
                        <a:rPr lang="nl-NL" sz="1200">
                          <a:effectLst/>
                        </a:rPr>
                        <a:t>10</a:t>
                      </a:r>
                    </a:p>
                  </a:txBody>
                  <a:tcPr marL="101600" marR="101600" marT="101600" marB="101600"/>
                </a:tc>
                <a:tc>
                  <a:txBody>
                    <a:bodyPr/>
                    <a:lstStyle/>
                    <a:p>
                      <a:pPr>
                        <a:buNone/>
                      </a:pPr>
                      <a:r>
                        <a:rPr lang="nl-NL" sz="1200">
                          <a:effectLst/>
                        </a:rPr>
                        <a:t>E-jeugd</a:t>
                      </a:r>
                    </a:p>
                  </a:txBody>
                  <a:tcPr marL="101600" marR="101600" marT="101600" marB="101600"/>
                </a:tc>
                <a:extLst>
                  <a:ext uri="{0D108BD9-81ED-4DB2-BD59-A6C34878D82A}">
                    <a16:rowId xmlns:a16="http://schemas.microsoft.com/office/drawing/2014/main" val="3760085277"/>
                  </a:ext>
                </a:extLst>
              </a:tr>
              <a:tr h="362995">
                <a:tc>
                  <a:txBody>
                    <a:bodyPr/>
                    <a:lstStyle/>
                    <a:p>
                      <a:pPr>
                        <a:buNone/>
                      </a:pPr>
                      <a:r>
                        <a:rPr lang="nl-NL" sz="1200" dirty="0">
                          <a:solidFill>
                            <a:srgbClr val="011145"/>
                          </a:solidFill>
                          <a:effectLst/>
                        </a:rPr>
                        <a:t>2014</a:t>
                      </a:r>
                    </a:p>
                  </a:txBody>
                  <a:tcPr marL="101600" marR="101600" marT="101600" marB="101600"/>
                </a:tc>
                <a:tc>
                  <a:txBody>
                    <a:bodyPr/>
                    <a:lstStyle/>
                    <a:p>
                      <a:pPr>
                        <a:buNone/>
                      </a:pPr>
                      <a:r>
                        <a:rPr lang="nl-NL" sz="1200">
                          <a:solidFill>
                            <a:srgbClr val="011145"/>
                          </a:solidFill>
                          <a:effectLst/>
                        </a:rPr>
                        <a:t>11</a:t>
                      </a:r>
                    </a:p>
                  </a:txBody>
                  <a:tcPr marL="101600" marR="101600" marT="101600" marB="101600"/>
                </a:tc>
                <a:tc>
                  <a:txBody>
                    <a:bodyPr/>
                    <a:lstStyle/>
                    <a:p>
                      <a:pPr>
                        <a:buNone/>
                      </a:pPr>
                      <a:r>
                        <a:rPr lang="nl-NL" sz="1200">
                          <a:solidFill>
                            <a:srgbClr val="011145"/>
                          </a:solidFill>
                          <a:effectLst/>
                        </a:rPr>
                        <a:t>D-jeugd</a:t>
                      </a:r>
                    </a:p>
                  </a:txBody>
                  <a:tcPr marL="101600" marR="101600" marT="101600" marB="101600"/>
                </a:tc>
                <a:extLst>
                  <a:ext uri="{0D108BD9-81ED-4DB2-BD59-A6C34878D82A}">
                    <a16:rowId xmlns:a16="http://schemas.microsoft.com/office/drawing/2014/main" val="1751398264"/>
                  </a:ext>
                </a:extLst>
              </a:tr>
              <a:tr h="362995">
                <a:tc>
                  <a:txBody>
                    <a:bodyPr/>
                    <a:lstStyle/>
                    <a:p>
                      <a:pPr>
                        <a:buNone/>
                      </a:pPr>
                      <a:r>
                        <a:rPr lang="nl-NL" sz="1200">
                          <a:effectLst/>
                        </a:rPr>
                        <a:t>2013</a:t>
                      </a:r>
                    </a:p>
                  </a:txBody>
                  <a:tcPr marL="101600" marR="101600" marT="101600" marB="101600"/>
                </a:tc>
                <a:tc>
                  <a:txBody>
                    <a:bodyPr/>
                    <a:lstStyle/>
                    <a:p>
                      <a:pPr>
                        <a:buNone/>
                      </a:pPr>
                      <a:r>
                        <a:rPr lang="nl-NL" sz="1200">
                          <a:effectLst/>
                        </a:rPr>
                        <a:t>12</a:t>
                      </a:r>
                    </a:p>
                  </a:txBody>
                  <a:tcPr marL="101600" marR="101600" marT="101600" marB="101600"/>
                </a:tc>
                <a:tc>
                  <a:txBody>
                    <a:bodyPr/>
                    <a:lstStyle/>
                    <a:p>
                      <a:pPr>
                        <a:buNone/>
                      </a:pPr>
                      <a:r>
                        <a:rPr lang="nl-NL" sz="1200">
                          <a:effectLst/>
                        </a:rPr>
                        <a:t>D-jeugd</a:t>
                      </a:r>
                    </a:p>
                  </a:txBody>
                  <a:tcPr marL="101600" marR="101600" marT="101600" marB="101600"/>
                </a:tc>
                <a:extLst>
                  <a:ext uri="{0D108BD9-81ED-4DB2-BD59-A6C34878D82A}">
                    <a16:rowId xmlns:a16="http://schemas.microsoft.com/office/drawing/2014/main" val="2249263626"/>
                  </a:ext>
                </a:extLst>
              </a:tr>
              <a:tr h="362995">
                <a:tc>
                  <a:txBody>
                    <a:bodyPr/>
                    <a:lstStyle/>
                    <a:p>
                      <a:pPr>
                        <a:buNone/>
                      </a:pPr>
                      <a:r>
                        <a:rPr lang="nl-NL" sz="1200">
                          <a:solidFill>
                            <a:srgbClr val="011145"/>
                          </a:solidFill>
                          <a:effectLst/>
                        </a:rPr>
                        <a:t>2012</a:t>
                      </a:r>
                    </a:p>
                  </a:txBody>
                  <a:tcPr marL="101600" marR="101600" marT="101600" marB="101600"/>
                </a:tc>
                <a:tc>
                  <a:txBody>
                    <a:bodyPr/>
                    <a:lstStyle/>
                    <a:p>
                      <a:pPr>
                        <a:buNone/>
                      </a:pPr>
                      <a:r>
                        <a:rPr lang="nl-NL" sz="1200">
                          <a:solidFill>
                            <a:srgbClr val="011145"/>
                          </a:solidFill>
                          <a:effectLst/>
                        </a:rPr>
                        <a:t>13</a:t>
                      </a:r>
                    </a:p>
                  </a:txBody>
                  <a:tcPr marL="101600" marR="101600" marT="101600" marB="101600"/>
                </a:tc>
                <a:tc>
                  <a:txBody>
                    <a:bodyPr/>
                    <a:lstStyle/>
                    <a:p>
                      <a:pPr>
                        <a:buNone/>
                      </a:pPr>
                      <a:r>
                        <a:rPr lang="nl-NL" sz="1200">
                          <a:solidFill>
                            <a:srgbClr val="011145"/>
                          </a:solidFill>
                          <a:effectLst/>
                        </a:rPr>
                        <a:t>C-jeugd</a:t>
                      </a:r>
                    </a:p>
                  </a:txBody>
                  <a:tcPr marL="101600" marR="101600" marT="101600" marB="101600"/>
                </a:tc>
                <a:extLst>
                  <a:ext uri="{0D108BD9-81ED-4DB2-BD59-A6C34878D82A}">
                    <a16:rowId xmlns:a16="http://schemas.microsoft.com/office/drawing/2014/main" val="3190001034"/>
                  </a:ext>
                </a:extLst>
              </a:tr>
              <a:tr h="362995">
                <a:tc>
                  <a:txBody>
                    <a:bodyPr/>
                    <a:lstStyle/>
                    <a:p>
                      <a:pPr>
                        <a:buNone/>
                      </a:pPr>
                      <a:r>
                        <a:rPr lang="nl-NL" sz="1200">
                          <a:effectLst/>
                        </a:rPr>
                        <a:t>2011</a:t>
                      </a:r>
                    </a:p>
                  </a:txBody>
                  <a:tcPr marL="101600" marR="101600" marT="101600" marB="101600"/>
                </a:tc>
                <a:tc>
                  <a:txBody>
                    <a:bodyPr/>
                    <a:lstStyle/>
                    <a:p>
                      <a:pPr>
                        <a:buNone/>
                      </a:pPr>
                      <a:r>
                        <a:rPr lang="nl-NL" sz="1200">
                          <a:effectLst/>
                        </a:rPr>
                        <a:t>14</a:t>
                      </a:r>
                    </a:p>
                  </a:txBody>
                  <a:tcPr marL="101600" marR="101600" marT="101600" marB="101600"/>
                </a:tc>
                <a:tc>
                  <a:txBody>
                    <a:bodyPr/>
                    <a:lstStyle/>
                    <a:p>
                      <a:pPr>
                        <a:buNone/>
                      </a:pPr>
                      <a:r>
                        <a:rPr lang="nl-NL" sz="1200">
                          <a:effectLst/>
                        </a:rPr>
                        <a:t>C-jeugd</a:t>
                      </a:r>
                    </a:p>
                  </a:txBody>
                  <a:tcPr marL="101600" marR="101600" marT="101600" marB="101600"/>
                </a:tc>
                <a:extLst>
                  <a:ext uri="{0D108BD9-81ED-4DB2-BD59-A6C34878D82A}">
                    <a16:rowId xmlns:a16="http://schemas.microsoft.com/office/drawing/2014/main" val="1357911544"/>
                  </a:ext>
                </a:extLst>
              </a:tr>
              <a:tr h="362995">
                <a:tc>
                  <a:txBody>
                    <a:bodyPr/>
                    <a:lstStyle/>
                    <a:p>
                      <a:pPr>
                        <a:buNone/>
                      </a:pPr>
                      <a:r>
                        <a:rPr lang="nl-NL" sz="1200">
                          <a:solidFill>
                            <a:srgbClr val="011145"/>
                          </a:solidFill>
                          <a:effectLst/>
                        </a:rPr>
                        <a:t>2010</a:t>
                      </a:r>
                    </a:p>
                  </a:txBody>
                  <a:tcPr marL="101600" marR="101600" marT="101600" marB="101600"/>
                </a:tc>
                <a:tc>
                  <a:txBody>
                    <a:bodyPr/>
                    <a:lstStyle/>
                    <a:p>
                      <a:pPr>
                        <a:buNone/>
                      </a:pPr>
                      <a:r>
                        <a:rPr lang="nl-NL" sz="1200">
                          <a:solidFill>
                            <a:srgbClr val="011145"/>
                          </a:solidFill>
                          <a:effectLst/>
                        </a:rPr>
                        <a:t>15</a:t>
                      </a:r>
                    </a:p>
                  </a:txBody>
                  <a:tcPr marL="101600" marR="101600" marT="101600" marB="101600"/>
                </a:tc>
                <a:tc>
                  <a:txBody>
                    <a:bodyPr/>
                    <a:lstStyle/>
                    <a:p>
                      <a:pPr>
                        <a:buNone/>
                      </a:pPr>
                      <a:r>
                        <a:rPr lang="nl-NL" sz="1200">
                          <a:solidFill>
                            <a:srgbClr val="011145"/>
                          </a:solidFill>
                          <a:effectLst/>
                        </a:rPr>
                        <a:t>B-jeugd</a:t>
                      </a:r>
                    </a:p>
                  </a:txBody>
                  <a:tcPr marL="101600" marR="101600" marT="101600" marB="101600"/>
                </a:tc>
                <a:extLst>
                  <a:ext uri="{0D108BD9-81ED-4DB2-BD59-A6C34878D82A}">
                    <a16:rowId xmlns:a16="http://schemas.microsoft.com/office/drawing/2014/main" val="3515097690"/>
                  </a:ext>
                </a:extLst>
              </a:tr>
              <a:tr h="362995">
                <a:tc>
                  <a:txBody>
                    <a:bodyPr/>
                    <a:lstStyle/>
                    <a:p>
                      <a:pPr>
                        <a:buNone/>
                      </a:pPr>
                      <a:r>
                        <a:rPr lang="nl-NL" sz="1200">
                          <a:effectLst/>
                        </a:rPr>
                        <a:t>2009</a:t>
                      </a:r>
                    </a:p>
                  </a:txBody>
                  <a:tcPr marL="101600" marR="101600" marT="101600" marB="101600"/>
                </a:tc>
                <a:tc>
                  <a:txBody>
                    <a:bodyPr/>
                    <a:lstStyle/>
                    <a:p>
                      <a:pPr>
                        <a:buNone/>
                      </a:pPr>
                      <a:r>
                        <a:rPr lang="nl-NL" sz="1200">
                          <a:effectLst/>
                        </a:rPr>
                        <a:t>16</a:t>
                      </a:r>
                    </a:p>
                  </a:txBody>
                  <a:tcPr marL="101600" marR="101600" marT="101600" marB="101600"/>
                </a:tc>
                <a:tc>
                  <a:txBody>
                    <a:bodyPr/>
                    <a:lstStyle/>
                    <a:p>
                      <a:pPr>
                        <a:buNone/>
                      </a:pPr>
                      <a:r>
                        <a:rPr lang="nl-NL" sz="1200">
                          <a:effectLst/>
                        </a:rPr>
                        <a:t>B-jeugd</a:t>
                      </a:r>
                    </a:p>
                  </a:txBody>
                  <a:tcPr marL="101600" marR="101600" marT="101600" marB="101600"/>
                </a:tc>
                <a:extLst>
                  <a:ext uri="{0D108BD9-81ED-4DB2-BD59-A6C34878D82A}">
                    <a16:rowId xmlns:a16="http://schemas.microsoft.com/office/drawing/2014/main" val="3174320076"/>
                  </a:ext>
                </a:extLst>
              </a:tr>
              <a:tr h="362995">
                <a:tc>
                  <a:txBody>
                    <a:bodyPr/>
                    <a:lstStyle/>
                    <a:p>
                      <a:pPr>
                        <a:buNone/>
                      </a:pPr>
                      <a:r>
                        <a:rPr lang="nl-NL" sz="1200">
                          <a:solidFill>
                            <a:srgbClr val="011145"/>
                          </a:solidFill>
                          <a:effectLst/>
                        </a:rPr>
                        <a:t>2008</a:t>
                      </a:r>
                    </a:p>
                  </a:txBody>
                  <a:tcPr marL="101600" marR="101600" marT="101600" marB="101600"/>
                </a:tc>
                <a:tc>
                  <a:txBody>
                    <a:bodyPr/>
                    <a:lstStyle/>
                    <a:p>
                      <a:pPr>
                        <a:buNone/>
                      </a:pPr>
                      <a:r>
                        <a:rPr lang="nl-NL" sz="1200">
                          <a:solidFill>
                            <a:srgbClr val="011145"/>
                          </a:solidFill>
                          <a:effectLst/>
                        </a:rPr>
                        <a:t>17</a:t>
                      </a:r>
                    </a:p>
                  </a:txBody>
                  <a:tcPr marL="101600" marR="101600" marT="101600" marB="101600"/>
                </a:tc>
                <a:tc>
                  <a:txBody>
                    <a:bodyPr/>
                    <a:lstStyle/>
                    <a:p>
                      <a:pPr>
                        <a:buNone/>
                      </a:pPr>
                      <a:r>
                        <a:rPr lang="nl-NL" sz="1200">
                          <a:solidFill>
                            <a:srgbClr val="011145"/>
                          </a:solidFill>
                          <a:effectLst/>
                        </a:rPr>
                        <a:t>A-jeugd</a:t>
                      </a:r>
                    </a:p>
                  </a:txBody>
                  <a:tcPr marL="101600" marR="101600" marT="101600" marB="101600"/>
                </a:tc>
                <a:extLst>
                  <a:ext uri="{0D108BD9-81ED-4DB2-BD59-A6C34878D82A}">
                    <a16:rowId xmlns:a16="http://schemas.microsoft.com/office/drawing/2014/main" val="2987766067"/>
                  </a:ext>
                </a:extLst>
              </a:tr>
              <a:tr h="362995">
                <a:tc>
                  <a:txBody>
                    <a:bodyPr/>
                    <a:lstStyle/>
                    <a:p>
                      <a:pPr>
                        <a:buNone/>
                      </a:pPr>
                      <a:r>
                        <a:rPr lang="nl-NL" sz="1200">
                          <a:effectLst/>
                        </a:rPr>
                        <a:t>2007</a:t>
                      </a:r>
                    </a:p>
                  </a:txBody>
                  <a:tcPr marL="101600" marR="101600" marT="101600" marB="101600"/>
                </a:tc>
                <a:tc>
                  <a:txBody>
                    <a:bodyPr/>
                    <a:lstStyle/>
                    <a:p>
                      <a:pPr>
                        <a:buNone/>
                      </a:pPr>
                      <a:r>
                        <a:rPr lang="nl-NL" sz="1200">
                          <a:effectLst/>
                        </a:rPr>
                        <a:t>18</a:t>
                      </a:r>
                    </a:p>
                  </a:txBody>
                  <a:tcPr marL="101600" marR="101600" marT="101600" marB="101600"/>
                </a:tc>
                <a:tc>
                  <a:txBody>
                    <a:bodyPr/>
                    <a:lstStyle/>
                    <a:p>
                      <a:pPr>
                        <a:buNone/>
                      </a:pPr>
                      <a:r>
                        <a:rPr lang="nl-NL" sz="1200">
                          <a:effectLst/>
                        </a:rPr>
                        <a:t>A-jeugd</a:t>
                      </a:r>
                    </a:p>
                  </a:txBody>
                  <a:tcPr marL="101600" marR="101600" marT="101600" marB="101600"/>
                </a:tc>
                <a:extLst>
                  <a:ext uri="{0D108BD9-81ED-4DB2-BD59-A6C34878D82A}">
                    <a16:rowId xmlns:a16="http://schemas.microsoft.com/office/drawing/2014/main" val="1410741345"/>
                  </a:ext>
                </a:extLst>
              </a:tr>
              <a:tr h="362995">
                <a:tc>
                  <a:txBody>
                    <a:bodyPr/>
                    <a:lstStyle/>
                    <a:p>
                      <a:pPr>
                        <a:buNone/>
                      </a:pPr>
                      <a:r>
                        <a:rPr lang="nl-NL" sz="1200">
                          <a:solidFill>
                            <a:srgbClr val="011145"/>
                          </a:solidFill>
                          <a:effectLst/>
                        </a:rPr>
                        <a:t>2006</a:t>
                      </a:r>
                    </a:p>
                  </a:txBody>
                  <a:tcPr marL="101600" marR="101600" marT="101600" marB="101600"/>
                </a:tc>
                <a:tc>
                  <a:txBody>
                    <a:bodyPr/>
                    <a:lstStyle/>
                    <a:p>
                      <a:pPr>
                        <a:buNone/>
                      </a:pPr>
                      <a:r>
                        <a:rPr lang="nl-NL" sz="1200">
                          <a:solidFill>
                            <a:srgbClr val="011145"/>
                          </a:solidFill>
                          <a:effectLst/>
                        </a:rPr>
                        <a:t>19</a:t>
                      </a:r>
                    </a:p>
                  </a:txBody>
                  <a:tcPr marL="101600" marR="101600" marT="101600" marB="101600"/>
                </a:tc>
                <a:tc>
                  <a:txBody>
                    <a:bodyPr/>
                    <a:lstStyle/>
                    <a:p>
                      <a:pPr>
                        <a:buNone/>
                      </a:pPr>
                      <a:r>
                        <a:rPr lang="nl-NL" sz="1200" dirty="0">
                          <a:solidFill>
                            <a:srgbClr val="011145"/>
                          </a:solidFill>
                          <a:effectLst/>
                        </a:rPr>
                        <a:t>A-jeugd</a:t>
                      </a:r>
                    </a:p>
                  </a:txBody>
                  <a:tcPr marL="101600" marR="101600" marT="101600" marB="101600"/>
                </a:tc>
                <a:extLst>
                  <a:ext uri="{0D108BD9-81ED-4DB2-BD59-A6C34878D82A}">
                    <a16:rowId xmlns:a16="http://schemas.microsoft.com/office/drawing/2014/main" val="2955160377"/>
                  </a:ext>
                </a:extLst>
              </a:tr>
            </a:tbl>
          </a:graphicData>
        </a:graphic>
      </p:graphicFrame>
    </p:spTree>
    <p:extLst>
      <p:ext uri="{BB962C8B-B14F-4D97-AF65-F5344CB8AC3E}">
        <p14:creationId xmlns:p14="http://schemas.microsoft.com/office/powerpoint/2010/main" val="16691739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E2948F8-B58F-0A99-23DB-37131EBFE18A}"/>
              </a:ext>
            </a:extLst>
          </p:cNvPr>
          <p:cNvSpPr>
            <a:spLocks noGrp="1"/>
          </p:cNvSpPr>
          <p:nvPr>
            <p:ph type="title"/>
          </p:nvPr>
        </p:nvSpPr>
        <p:spPr>
          <a:xfrm>
            <a:off x="934144" y="908720"/>
            <a:ext cx="10058400" cy="828640"/>
          </a:xfrm>
        </p:spPr>
        <p:txBody>
          <a:bodyPr/>
          <a:lstStyle/>
          <a:p>
            <a:r>
              <a:rPr lang="nl-NL" dirty="0">
                <a:solidFill>
                  <a:srgbClr val="FF9900"/>
                </a:solidFill>
              </a:rPr>
              <a:t>Bezetting* HSG volgens huidige ledenlijst</a:t>
            </a:r>
          </a:p>
        </p:txBody>
      </p:sp>
      <p:graphicFrame>
        <p:nvGraphicFramePr>
          <p:cNvPr id="8" name="Tijdelijke aanduiding voor inhoud 7">
            <a:extLst>
              <a:ext uri="{FF2B5EF4-FFF2-40B4-BE49-F238E27FC236}">
                <a16:creationId xmlns:a16="http://schemas.microsoft.com/office/drawing/2014/main" id="{0A38EA2E-D926-D4FD-219F-FC65FB6F98A6}"/>
              </a:ext>
            </a:extLst>
          </p:cNvPr>
          <p:cNvGraphicFramePr>
            <a:graphicFrameLocks noGrp="1"/>
          </p:cNvGraphicFramePr>
          <p:nvPr>
            <p:ph idx="1"/>
          </p:nvPr>
        </p:nvGraphicFramePr>
        <p:xfrm>
          <a:off x="1055440" y="1855517"/>
          <a:ext cx="6144798" cy="4450080"/>
        </p:xfrm>
        <a:graphic>
          <a:graphicData uri="http://schemas.openxmlformats.org/drawingml/2006/table">
            <a:tbl>
              <a:tblPr firstRow="1" bandRow="1">
                <a:tableStyleId>{5C22544A-7EE6-4342-B048-85BDC9FD1C3A}</a:tableStyleId>
              </a:tblPr>
              <a:tblGrid>
                <a:gridCol w="2207193">
                  <a:extLst>
                    <a:ext uri="{9D8B030D-6E8A-4147-A177-3AD203B41FA5}">
                      <a16:colId xmlns:a16="http://schemas.microsoft.com/office/drawing/2014/main" val="787358029"/>
                    </a:ext>
                  </a:extLst>
                </a:gridCol>
                <a:gridCol w="1311166">
                  <a:extLst>
                    <a:ext uri="{9D8B030D-6E8A-4147-A177-3AD203B41FA5}">
                      <a16:colId xmlns:a16="http://schemas.microsoft.com/office/drawing/2014/main" val="3261013920"/>
                    </a:ext>
                  </a:extLst>
                </a:gridCol>
                <a:gridCol w="1365646">
                  <a:extLst>
                    <a:ext uri="{9D8B030D-6E8A-4147-A177-3AD203B41FA5}">
                      <a16:colId xmlns:a16="http://schemas.microsoft.com/office/drawing/2014/main" val="3664010217"/>
                    </a:ext>
                  </a:extLst>
                </a:gridCol>
                <a:gridCol w="1260793">
                  <a:extLst>
                    <a:ext uri="{9D8B030D-6E8A-4147-A177-3AD203B41FA5}">
                      <a16:colId xmlns:a16="http://schemas.microsoft.com/office/drawing/2014/main" val="3612559616"/>
                    </a:ext>
                  </a:extLst>
                </a:gridCol>
              </a:tblGrid>
              <a:tr h="370840">
                <a:tc>
                  <a:txBody>
                    <a:bodyPr/>
                    <a:lstStyle/>
                    <a:p>
                      <a:r>
                        <a:rPr lang="nl-NL" dirty="0"/>
                        <a:t>Groep</a:t>
                      </a:r>
                    </a:p>
                  </a:txBody>
                  <a:tcPr/>
                </a:tc>
                <a:tc>
                  <a:txBody>
                    <a:bodyPr/>
                    <a:lstStyle/>
                    <a:p>
                      <a:r>
                        <a:rPr lang="nl-NL" dirty="0"/>
                        <a:t>2023/2024</a:t>
                      </a:r>
                    </a:p>
                  </a:txBody>
                  <a:tcPr/>
                </a:tc>
                <a:tc>
                  <a:txBody>
                    <a:bodyPr/>
                    <a:lstStyle/>
                    <a:p>
                      <a:r>
                        <a:rPr lang="nl-NL" dirty="0"/>
                        <a:t>2024/2025 </a:t>
                      </a:r>
                      <a:endParaRPr lang="nl-NL" sz="1200" dirty="0"/>
                    </a:p>
                  </a:txBody>
                  <a:tcPr/>
                </a:tc>
                <a:tc>
                  <a:txBody>
                    <a:bodyPr/>
                    <a:lstStyle/>
                    <a:p>
                      <a:pPr marL="0" algn="l" defTabSz="914400" rtl="0" eaLnBrk="1" latinLnBrk="0" hangingPunct="1"/>
                      <a:r>
                        <a:rPr lang="nl-NL" sz="1800" b="1" kern="1200" dirty="0">
                          <a:solidFill>
                            <a:schemeClr val="lt1"/>
                          </a:solidFill>
                          <a:latin typeface="+mn-lt"/>
                          <a:ea typeface="+mn-ea"/>
                          <a:cs typeface="+mn-cs"/>
                        </a:rPr>
                        <a:t>2025/2026</a:t>
                      </a:r>
                    </a:p>
                  </a:txBody>
                  <a:tcPr/>
                </a:tc>
                <a:extLst>
                  <a:ext uri="{0D108BD9-81ED-4DB2-BD59-A6C34878D82A}">
                    <a16:rowId xmlns:a16="http://schemas.microsoft.com/office/drawing/2014/main" val="2532645831"/>
                  </a:ext>
                </a:extLst>
              </a:tr>
              <a:tr h="370840">
                <a:tc>
                  <a:txBody>
                    <a:bodyPr/>
                    <a:lstStyle/>
                    <a:p>
                      <a:r>
                        <a:rPr lang="nl-NL" dirty="0"/>
                        <a:t>E - Jeugd (gemengd)</a:t>
                      </a:r>
                    </a:p>
                  </a:txBody>
                  <a:tcPr/>
                </a:tc>
                <a:tc>
                  <a:txBody>
                    <a:bodyPr/>
                    <a:lstStyle/>
                    <a:p>
                      <a:r>
                        <a:rPr lang="nl-NL" dirty="0"/>
                        <a:t>-</a:t>
                      </a:r>
                    </a:p>
                  </a:txBody>
                  <a:tcPr/>
                </a:tc>
                <a:tc>
                  <a:txBody>
                    <a:bodyPr/>
                    <a:lstStyle/>
                    <a:p>
                      <a:r>
                        <a:rPr lang="nl-NL" dirty="0"/>
                        <a:t>-</a:t>
                      </a:r>
                    </a:p>
                  </a:txBody>
                  <a:tcPr/>
                </a:tc>
                <a:tc>
                  <a:txBody>
                    <a:bodyPr/>
                    <a:lstStyle/>
                    <a:p>
                      <a:r>
                        <a:rPr lang="nl-NL" dirty="0"/>
                        <a:t>15</a:t>
                      </a:r>
                    </a:p>
                  </a:txBody>
                  <a:tcPr/>
                </a:tc>
                <a:extLst>
                  <a:ext uri="{0D108BD9-81ED-4DB2-BD59-A6C34878D82A}">
                    <a16:rowId xmlns:a16="http://schemas.microsoft.com/office/drawing/2014/main" val="2101998091"/>
                  </a:ext>
                </a:extLst>
              </a:tr>
              <a:tr h="370840">
                <a:tc>
                  <a:txBody>
                    <a:bodyPr/>
                    <a:lstStyle/>
                    <a:p>
                      <a:r>
                        <a:rPr lang="nl-NL" dirty="0"/>
                        <a:t>D - Jeugd (gemengd)</a:t>
                      </a:r>
                    </a:p>
                  </a:txBody>
                  <a:tcPr/>
                </a:tc>
                <a:tc>
                  <a:txBody>
                    <a:bodyPr/>
                    <a:lstStyle/>
                    <a:p>
                      <a:r>
                        <a:rPr lang="nl-NL" dirty="0"/>
                        <a:t>14</a:t>
                      </a:r>
                    </a:p>
                  </a:txBody>
                  <a:tcPr/>
                </a:tc>
                <a:tc>
                  <a:txBody>
                    <a:bodyPr/>
                    <a:lstStyle/>
                    <a:p>
                      <a:r>
                        <a:rPr lang="nl-NL" dirty="0"/>
                        <a:t>41</a:t>
                      </a:r>
                    </a:p>
                  </a:txBody>
                  <a:tcPr/>
                </a:tc>
                <a:tc>
                  <a:txBody>
                    <a:bodyPr/>
                    <a:lstStyle/>
                    <a:p>
                      <a:r>
                        <a:rPr lang="nl-NL" dirty="0"/>
                        <a:t>33</a:t>
                      </a:r>
                    </a:p>
                  </a:txBody>
                  <a:tcPr/>
                </a:tc>
                <a:extLst>
                  <a:ext uri="{0D108BD9-81ED-4DB2-BD59-A6C34878D82A}">
                    <a16:rowId xmlns:a16="http://schemas.microsoft.com/office/drawing/2014/main" val="357694084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D - Jeugd jongens</a:t>
                      </a:r>
                    </a:p>
                  </a:txBody>
                  <a:tcPr/>
                </a:tc>
                <a:tc>
                  <a:txBody>
                    <a:bodyPr/>
                    <a:lstStyle/>
                    <a:p>
                      <a:endParaRPr lang="nl-NL" dirty="0"/>
                    </a:p>
                  </a:txBody>
                  <a:tcPr/>
                </a:tc>
                <a:tc>
                  <a:txBody>
                    <a:bodyPr/>
                    <a:lstStyle/>
                    <a:p>
                      <a:endParaRPr lang="nl-NL" dirty="0"/>
                    </a:p>
                  </a:txBody>
                  <a:tcPr/>
                </a:tc>
                <a:tc>
                  <a:txBody>
                    <a:bodyPr/>
                    <a:lstStyle/>
                    <a:p>
                      <a:r>
                        <a:rPr lang="nl-NL" dirty="0"/>
                        <a:t>14</a:t>
                      </a:r>
                    </a:p>
                  </a:txBody>
                  <a:tcPr/>
                </a:tc>
                <a:extLst>
                  <a:ext uri="{0D108BD9-81ED-4DB2-BD59-A6C34878D82A}">
                    <a16:rowId xmlns:a16="http://schemas.microsoft.com/office/drawing/2014/main" val="2359200530"/>
                  </a:ext>
                </a:extLst>
              </a:tr>
              <a:tr h="370840">
                <a:tc>
                  <a:txBody>
                    <a:bodyPr/>
                    <a:lstStyle/>
                    <a:p>
                      <a:r>
                        <a:rPr lang="nl-NL" dirty="0"/>
                        <a:t>D - Jeugd meiden</a:t>
                      </a:r>
                    </a:p>
                  </a:txBody>
                  <a:tcPr/>
                </a:tc>
                <a:tc>
                  <a:txBody>
                    <a:bodyPr/>
                    <a:lstStyle/>
                    <a:p>
                      <a:endParaRPr lang="nl-NL" dirty="0"/>
                    </a:p>
                  </a:txBody>
                  <a:tcPr/>
                </a:tc>
                <a:tc>
                  <a:txBody>
                    <a:bodyPr/>
                    <a:lstStyle/>
                    <a:p>
                      <a:endParaRPr lang="nl-NL" dirty="0"/>
                    </a:p>
                  </a:txBody>
                  <a:tcPr/>
                </a:tc>
                <a:tc>
                  <a:txBody>
                    <a:bodyPr/>
                    <a:lstStyle/>
                    <a:p>
                      <a:r>
                        <a:rPr lang="nl-NL" dirty="0"/>
                        <a:t>19</a:t>
                      </a:r>
                    </a:p>
                  </a:txBody>
                  <a:tcPr/>
                </a:tc>
                <a:extLst>
                  <a:ext uri="{0D108BD9-81ED-4DB2-BD59-A6C34878D82A}">
                    <a16:rowId xmlns:a16="http://schemas.microsoft.com/office/drawing/2014/main" val="4091222294"/>
                  </a:ext>
                </a:extLst>
              </a:tr>
              <a:tr h="370840">
                <a:tc>
                  <a:txBody>
                    <a:bodyPr/>
                    <a:lstStyle/>
                    <a:p>
                      <a:r>
                        <a:rPr lang="nl-NL" dirty="0"/>
                        <a:t>C – Jeugd jongens</a:t>
                      </a:r>
                    </a:p>
                  </a:txBody>
                  <a:tcPr/>
                </a:tc>
                <a:tc>
                  <a:txBody>
                    <a:bodyPr/>
                    <a:lstStyle/>
                    <a:p>
                      <a:r>
                        <a:rPr lang="nl-NL" dirty="0"/>
                        <a:t>12</a:t>
                      </a:r>
                    </a:p>
                  </a:txBody>
                  <a:tcPr/>
                </a:tc>
                <a:tc>
                  <a:txBody>
                    <a:bodyPr/>
                    <a:lstStyle/>
                    <a:p>
                      <a:r>
                        <a:rPr lang="nl-NL" dirty="0"/>
                        <a:t>9</a:t>
                      </a:r>
                    </a:p>
                  </a:txBody>
                  <a:tcPr/>
                </a:tc>
                <a:tc>
                  <a:txBody>
                    <a:bodyPr/>
                    <a:lstStyle/>
                    <a:p>
                      <a:r>
                        <a:rPr lang="nl-NL" dirty="0"/>
                        <a:t>8</a:t>
                      </a:r>
                    </a:p>
                  </a:txBody>
                  <a:tcPr/>
                </a:tc>
                <a:extLst>
                  <a:ext uri="{0D108BD9-81ED-4DB2-BD59-A6C34878D82A}">
                    <a16:rowId xmlns:a16="http://schemas.microsoft.com/office/drawing/2014/main" val="31316784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C – Jeugd meiden</a:t>
                      </a:r>
                    </a:p>
                  </a:txBody>
                  <a:tcPr/>
                </a:tc>
                <a:tc>
                  <a:txBody>
                    <a:bodyPr/>
                    <a:lstStyle/>
                    <a:p>
                      <a:r>
                        <a:rPr lang="nl-NL" dirty="0"/>
                        <a:t>23</a:t>
                      </a:r>
                    </a:p>
                  </a:txBody>
                  <a:tcPr/>
                </a:tc>
                <a:tc>
                  <a:txBody>
                    <a:bodyPr/>
                    <a:lstStyle/>
                    <a:p>
                      <a:r>
                        <a:rPr lang="nl-NL" dirty="0"/>
                        <a:t>19</a:t>
                      </a:r>
                    </a:p>
                  </a:txBody>
                  <a:tcPr/>
                </a:tc>
                <a:tc>
                  <a:txBody>
                    <a:bodyPr/>
                    <a:lstStyle/>
                    <a:p>
                      <a:r>
                        <a:rPr lang="nl-NL" dirty="0"/>
                        <a:t>25</a:t>
                      </a:r>
                    </a:p>
                  </a:txBody>
                  <a:tcPr/>
                </a:tc>
                <a:extLst>
                  <a:ext uri="{0D108BD9-81ED-4DB2-BD59-A6C34878D82A}">
                    <a16:rowId xmlns:a16="http://schemas.microsoft.com/office/drawing/2014/main" val="161110326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B – Jeugd jongens</a:t>
                      </a:r>
                    </a:p>
                  </a:txBody>
                  <a:tcPr/>
                </a:tc>
                <a:tc>
                  <a:txBody>
                    <a:bodyPr/>
                    <a:lstStyle/>
                    <a:p>
                      <a:r>
                        <a:rPr lang="nl-NL" dirty="0"/>
                        <a:t>10</a:t>
                      </a:r>
                    </a:p>
                  </a:txBody>
                  <a:tcPr/>
                </a:tc>
                <a:tc>
                  <a:txBody>
                    <a:bodyPr/>
                    <a:lstStyle/>
                    <a:p>
                      <a:r>
                        <a:rPr lang="nl-NL" dirty="0"/>
                        <a:t>6</a:t>
                      </a:r>
                    </a:p>
                  </a:txBody>
                  <a:tcPr/>
                </a:tc>
                <a:tc>
                  <a:txBody>
                    <a:bodyPr/>
                    <a:lstStyle/>
                    <a:p>
                      <a:r>
                        <a:rPr lang="nl-NL" dirty="0"/>
                        <a:t>16</a:t>
                      </a:r>
                    </a:p>
                  </a:txBody>
                  <a:tcPr/>
                </a:tc>
                <a:extLst>
                  <a:ext uri="{0D108BD9-81ED-4DB2-BD59-A6C34878D82A}">
                    <a16:rowId xmlns:a16="http://schemas.microsoft.com/office/drawing/2014/main" val="4078260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B – Jeugd meiden</a:t>
                      </a:r>
                    </a:p>
                  </a:txBody>
                  <a:tcPr/>
                </a:tc>
                <a:tc>
                  <a:txBody>
                    <a:bodyPr/>
                    <a:lstStyle/>
                    <a:p>
                      <a:r>
                        <a:rPr lang="nl-NL" dirty="0"/>
                        <a:t>23</a:t>
                      </a:r>
                    </a:p>
                  </a:txBody>
                  <a:tcPr/>
                </a:tc>
                <a:tc>
                  <a:txBody>
                    <a:bodyPr/>
                    <a:lstStyle/>
                    <a:p>
                      <a:r>
                        <a:rPr lang="nl-NL" dirty="0"/>
                        <a:t>16</a:t>
                      </a:r>
                    </a:p>
                  </a:txBody>
                  <a:tcPr/>
                </a:tc>
                <a:tc>
                  <a:txBody>
                    <a:bodyPr/>
                    <a:lstStyle/>
                    <a:p>
                      <a:r>
                        <a:rPr lang="nl-NL" dirty="0"/>
                        <a:t>12</a:t>
                      </a:r>
                    </a:p>
                  </a:txBody>
                  <a:tcPr/>
                </a:tc>
                <a:extLst>
                  <a:ext uri="{0D108BD9-81ED-4DB2-BD59-A6C34878D82A}">
                    <a16:rowId xmlns:a16="http://schemas.microsoft.com/office/drawing/2014/main" val="332933510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A – Jeugd jongens</a:t>
                      </a:r>
                    </a:p>
                  </a:txBody>
                  <a:tcPr/>
                </a:tc>
                <a:tc>
                  <a:txBody>
                    <a:bodyPr/>
                    <a:lstStyle/>
                    <a:p>
                      <a:r>
                        <a:rPr lang="nl-NL" dirty="0"/>
                        <a:t>4</a:t>
                      </a:r>
                    </a:p>
                  </a:txBody>
                  <a:tcPr/>
                </a:tc>
                <a:tc>
                  <a:txBody>
                    <a:bodyPr/>
                    <a:lstStyle/>
                    <a:p>
                      <a:r>
                        <a:rPr lang="nl-NL" dirty="0"/>
                        <a:t>-</a:t>
                      </a:r>
                    </a:p>
                  </a:txBody>
                  <a:tcPr/>
                </a:tc>
                <a:tc>
                  <a:txBody>
                    <a:bodyPr/>
                    <a:lstStyle/>
                    <a:p>
                      <a:r>
                        <a:rPr lang="nl-NL" dirty="0"/>
                        <a:t>4</a:t>
                      </a:r>
                    </a:p>
                  </a:txBody>
                  <a:tcPr/>
                </a:tc>
                <a:extLst>
                  <a:ext uri="{0D108BD9-81ED-4DB2-BD59-A6C34878D82A}">
                    <a16:rowId xmlns:a16="http://schemas.microsoft.com/office/drawing/2014/main" val="274529856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A – Jeugd meiden</a:t>
                      </a:r>
                    </a:p>
                  </a:txBody>
                  <a:tcPr/>
                </a:tc>
                <a:tc>
                  <a:txBody>
                    <a:bodyPr/>
                    <a:lstStyle/>
                    <a:p>
                      <a:r>
                        <a:rPr lang="nl-NL" dirty="0"/>
                        <a:t>4</a:t>
                      </a:r>
                    </a:p>
                  </a:txBody>
                  <a:tcPr/>
                </a:tc>
                <a:tc>
                  <a:txBody>
                    <a:bodyPr/>
                    <a:lstStyle/>
                    <a:p>
                      <a:r>
                        <a:rPr lang="nl-NL" dirty="0"/>
                        <a:t>5</a:t>
                      </a:r>
                    </a:p>
                  </a:txBody>
                  <a:tcPr/>
                </a:tc>
                <a:tc>
                  <a:txBody>
                    <a:bodyPr/>
                    <a:lstStyle/>
                    <a:p>
                      <a:r>
                        <a:rPr lang="nl-NL" dirty="0"/>
                        <a:t>6</a:t>
                      </a:r>
                    </a:p>
                  </a:txBody>
                  <a:tcPr/>
                </a:tc>
                <a:extLst>
                  <a:ext uri="{0D108BD9-81ED-4DB2-BD59-A6C34878D82A}">
                    <a16:rowId xmlns:a16="http://schemas.microsoft.com/office/drawing/2014/main" val="382981015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Totaal</a:t>
                      </a:r>
                    </a:p>
                  </a:txBody>
                  <a:tcPr/>
                </a:tc>
                <a:tc>
                  <a:txBody>
                    <a:bodyPr/>
                    <a:lstStyle/>
                    <a:p>
                      <a:r>
                        <a:rPr lang="nl-NL" dirty="0"/>
                        <a:t>90</a:t>
                      </a:r>
                    </a:p>
                  </a:txBody>
                  <a:tcPr/>
                </a:tc>
                <a:tc>
                  <a:txBody>
                    <a:bodyPr/>
                    <a:lstStyle/>
                    <a:p>
                      <a:r>
                        <a:rPr lang="nl-NL" dirty="0"/>
                        <a:t>96 (start 67)</a:t>
                      </a:r>
                    </a:p>
                  </a:txBody>
                  <a:tcPr/>
                </a:tc>
                <a:tc>
                  <a:txBody>
                    <a:bodyPr/>
                    <a:lstStyle/>
                    <a:p>
                      <a:r>
                        <a:rPr lang="nl-NL" dirty="0"/>
                        <a:t>118</a:t>
                      </a:r>
                    </a:p>
                  </a:txBody>
                  <a:tcPr/>
                </a:tc>
                <a:extLst>
                  <a:ext uri="{0D108BD9-81ED-4DB2-BD59-A6C34878D82A}">
                    <a16:rowId xmlns:a16="http://schemas.microsoft.com/office/drawing/2014/main" val="947786125"/>
                  </a:ext>
                </a:extLst>
              </a:tr>
            </a:tbl>
          </a:graphicData>
        </a:graphic>
      </p:graphicFrame>
      <p:sp>
        <p:nvSpPr>
          <p:cNvPr id="6" name="Tijdelijke aanduiding voor dianummer 5">
            <a:extLst>
              <a:ext uri="{FF2B5EF4-FFF2-40B4-BE49-F238E27FC236}">
                <a16:creationId xmlns:a16="http://schemas.microsoft.com/office/drawing/2014/main" id="{B1B7C451-BEB7-9383-34D1-F9B535409227}"/>
              </a:ext>
            </a:extLst>
          </p:cNvPr>
          <p:cNvSpPr>
            <a:spLocks noGrp="1"/>
          </p:cNvSpPr>
          <p:nvPr>
            <p:ph type="sldNum" sz="quarter" idx="12"/>
          </p:nvPr>
        </p:nvSpPr>
        <p:spPr/>
        <p:txBody>
          <a:bodyPr/>
          <a:lstStyle/>
          <a:p>
            <a:fld id="{B78C1298-7B46-4700-916B-5EBEA48A7E92}" type="slidenum">
              <a:rPr lang="en-US" smtClean="0"/>
              <a:pPr/>
              <a:t>19</a:t>
            </a:fld>
            <a:endParaRPr lang="en-US"/>
          </a:p>
        </p:txBody>
      </p:sp>
      <p:sp>
        <p:nvSpPr>
          <p:cNvPr id="9" name="Rechthoek 8">
            <a:extLst>
              <a:ext uri="{FF2B5EF4-FFF2-40B4-BE49-F238E27FC236}">
                <a16:creationId xmlns:a16="http://schemas.microsoft.com/office/drawing/2014/main" id="{E6AABCD8-7BBB-6D33-FA04-57B654AA4904}"/>
              </a:ext>
            </a:extLst>
          </p:cNvPr>
          <p:cNvSpPr/>
          <p:nvPr/>
        </p:nvSpPr>
        <p:spPr>
          <a:xfrm>
            <a:off x="7824192" y="3717032"/>
            <a:ext cx="3960440" cy="64807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t>*Op basis van NHV leeftijden seizoen 2025-2026</a:t>
            </a:r>
          </a:p>
        </p:txBody>
      </p:sp>
    </p:spTree>
    <p:extLst>
      <p:ext uri="{BB962C8B-B14F-4D97-AF65-F5344CB8AC3E}">
        <p14:creationId xmlns:p14="http://schemas.microsoft.com/office/powerpoint/2010/main" val="26092525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73" name="Rectangle 72">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NL"/>
          </a:p>
        </p:txBody>
      </p:sp>
      <p:sp>
        <p:nvSpPr>
          <p:cNvPr id="5122" name="Title 1"/>
          <p:cNvSpPr>
            <a:spLocks noGrp="1"/>
          </p:cNvSpPr>
          <p:nvPr>
            <p:ph type="title"/>
          </p:nvPr>
        </p:nvSpPr>
        <p:spPr>
          <a:xfrm>
            <a:off x="492370" y="605896"/>
            <a:ext cx="3084844" cy="5646208"/>
          </a:xfrm>
        </p:spPr>
        <p:txBody>
          <a:bodyPr anchor="ctr">
            <a:normAutofit/>
          </a:bodyPr>
          <a:lstStyle/>
          <a:p>
            <a:r>
              <a:rPr lang="nl-NL" sz="3600" dirty="0">
                <a:solidFill>
                  <a:srgbClr val="FFFFFF"/>
                </a:solidFill>
              </a:rPr>
              <a:t>Agenda</a:t>
            </a:r>
          </a:p>
        </p:txBody>
      </p:sp>
      <p:sp>
        <p:nvSpPr>
          <p:cNvPr id="75" name="Rectangle 74">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NL"/>
          </a:p>
        </p:txBody>
      </p:sp>
      <p:sp>
        <p:nvSpPr>
          <p:cNvPr id="2" name="Tijdelijke aanduiding voor inhoud 1"/>
          <p:cNvSpPr>
            <a:spLocks noGrp="1"/>
          </p:cNvSpPr>
          <p:nvPr>
            <p:ph idx="1"/>
          </p:nvPr>
        </p:nvSpPr>
        <p:spPr>
          <a:xfrm>
            <a:off x="4742016" y="404664"/>
            <a:ext cx="6413663" cy="5847440"/>
          </a:xfrm>
        </p:spPr>
        <p:txBody>
          <a:bodyPr anchor="ctr">
            <a:normAutofit/>
          </a:bodyPr>
          <a:lstStyle/>
          <a:p>
            <a:pPr marL="457200" indent="-457200">
              <a:buFont typeface="+mj-lt"/>
              <a:buAutoNum type="arabicPeriod"/>
            </a:pPr>
            <a:r>
              <a:rPr lang="nl-NL" dirty="0"/>
              <a:t>Welkom</a:t>
            </a:r>
          </a:p>
          <a:p>
            <a:pPr marL="457200" indent="-457200">
              <a:buFont typeface="+mj-lt"/>
              <a:buAutoNum type="arabicPeriod"/>
            </a:pPr>
            <a:r>
              <a:rPr lang="nl-NL" dirty="0"/>
              <a:t>Introductie Handbalschool Gelre</a:t>
            </a:r>
          </a:p>
          <a:p>
            <a:pPr marL="457200" indent="-457200">
              <a:buFont typeface="+mj-lt"/>
              <a:buAutoNum type="arabicPeriod"/>
            </a:pPr>
            <a:r>
              <a:rPr lang="nl-NL" dirty="0"/>
              <a:t>Voorstellen</a:t>
            </a:r>
          </a:p>
          <a:p>
            <a:pPr marL="457200" indent="-457200">
              <a:buFont typeface="+mj-lt"/>
              <a:buAutoNum type="arabicPeriod"/>
            </a:pPr>
            <a:r>
              <a:rPr lang="nl-NL" dirty="0"/>
              <a:t>Financiën</a:t>
            </a:r>
          </a:p>
          <a:p>
            <a:pPr marL="457200" indent="-457200">
              <a:buFont typeface="+mj-lt"/>
              <a:buAutoNum type="arabicPeriod"/>
            </a:pPr>
            <a:r>
              <a:rPr lang="nl-NL" dirty="0"/>
              <a:t>Jaarplan</a:t>
            </a:r>
          </a:p>
          <a:p>
            <a:pPr marL="457200" indent="-457200">
              <a:buFont typeface="+mj-lt"/>
              <a:buAutoNum type="arabicPeriod"/>
            </a:pPr>
            <a:r>
              <a:rPr lang="nl-NL" dirty="0"/>
              <a:t>Vragen</a:t>
            </a:r>
          </a:p>
          <a:p>
            <a:pPr marL="457200" indent="-457200">
              <a:buFont typeface="+mj-lt"/>
              <a:buAutoNum type="arabicPeriod"/>
            </a:pPr>
            <a:r>
              <a:rPr lang="nl-NL" dirty="0"/>
              <a:t>Sluiting</a:t>
            </a:r>
          </a:p>
          <a:p>
            <a:pPr marL="0" indent="0">
              <a:buNone/>
            </a:pPr>
            <a:endParaRPr lang="nl-NL" dirty="0"/>
          </a:p>
        </p:txBody>
      </p:sp>
      <p:sp>
        <p:nvSpPr>
          <p:cNvPr id="5" name="Tijdelijke aanduiding voor dianummer 4"/>
          <p:cNvSpPr>
            <a:spLocks noGrp="1"/>
          </p:cNvSpPr>
          <p:nvPr>
            <p:ph type="sldNum" sz="quarter" idx="12"/>
          </p:nvPr>
        </p:nvSpPr>
        <p:spPr>
          <a:xfrm>
            <a:off x="10123055" y="6459785"/>
            <a:ext cx="1089428" cy="365125"/>
          </a:xfrm>
        </p:spPr>
        <p:txBody>
          <a:bodyPr>
            <a:normAutofit/>
          </a:bodyPr>
          <a:lstStyle/>
          <a:p>
            <a:pPr>
              <a:spcAft>
                <a:spcPts val="600"/>
              </a:spcAft>
            </a:pPr>
            <a:fld id="{B78C1298-7B46-4700-916B-5EBEA48A7E92}" type="slidenum">
              <a:rPr lang="en-US">
                <a:solidFill>
                  <a:schemeClr val="tx2"/>
                </a:solidFill>
              </a:rPr>
              <a:pPr>
                <a:spcAft>
                  <a:spcPts val="600"/>
                </a:spcAft>
              </a:pPr>
              <a:t>2</a:t>
            </a:fld>
            <a:endParaRPr lang="en-US">
              <a:solidFill>
                <a:schemeClr val="tx2"/>
              </a:solidFill>
            </a:endParaRPr>
          </a:p>
        </p:txBody>
      </p:sp>
    </p:spTree>
    <p:extLst>
      <p:ext uri="{BB962C8B-B14F-4D97-AF65-F5344CB8AC3E}">
        <p14:creationId xmlns:p14="http://schemas.microsoft.com/office/powerpoint/2010/main" val="99557172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76E5C09-3C81-8796-701E-FBA9468E1B60}"/>
              </a:ext>
            </a:extLst>
          </p:cNvPr>
          <p:cNvSpPr>
            <a:spLocks noGrp="1"/>
          </p:cNvSpPr>
          <p:nvPr>
            <p:ph type="title"/>
          </p:nvPr>
        </p:nvSpPr>
        <p:spPr>
          <a:xfrm>
            <a:off x="1097280" y="286603"/>
            <a:ext cx="10058400" cy="1450757"/>
          </a:xfrm>
        </p:spPr>
        <p:txBody>
          <a:bodyPr>
            <a:normAutofit/>
          </a:bodyPr>
          <a:lstStyle/>
          <a:p>
            <a:r>
              <a:rPr lang="nl-NL" dirty="0">
                <a:solidFill>
                  <a:schemeClr val="accent2"/>
                </a:solidFill>
              </a:rPr>
              <a:t>Planning 2025-2026 (1/3) </a:t>
            </a:r>
            <a:endParaRPr lang="nl-NL" dirty="0"/>
          </a:p>
        </p:txBody>
      </p:sp>
      <p:sp>
        <p:nvSpPr>
          <p:cNvPr id="6" name="Tijdelijke aanduiding voor dianummer 5">
            <a:extLst>
              <a:ext uri="{FF2B5EF4-FFF2-40B4-BE49-F238E27FC236}">
                <a16:creationId xmlns:a16="http://schemas.microsoft.com/office/drawing/2014/main" id="{3840BED4-0C6E-0270-2998-15BE251DD9F8}"/>
              </a:ext>
            </a:extLst>
          </p:cNvPr>
          <p:cNvSpPr>
            <a:spLocks noGrp="1"/>
          </p:cNvSpPr>
          <p:nvPr>
            <p:ph type="sldNum" sz="quarter" idx="12"/>
          </p:nvPr>
        </p:nvSpPr>
        <p:spPr>
          <a:xfrm>
            <a:off x="9900458" y="6459785"/>
            <a:ext cx="1312025" cy="365125"/>
          </a:xfrm>
        </p:spPr>
        <p:txBody>
          <a:bodyPr>
            <a:normAutofit/>
          </a:bodyPr>
          <a:lstStyle/>
          <a:p>
            <a:pPr>
              <a:spcAft>
                <a:spcPts val="600"/>
              </a:spcAft>
            </a:pPr>
            <a:fld id="{B78C1298-7B46-4700-916B-5EBEA48A7E92}" type="slidenum">
              <a:rPr lang="en-US" smtClean="0"/>
              <a:pPr>
                <a:spcAft>
                  <a:spcPts val="600"/>
                </a:spcAft>
              </a:pPr>
              <a:t>20</a:t>
            </a:fld>
            <a:endParaRPr lang="en-US"/>
          </a:p>
        </p:txBody>
      </p:sp>
      <p:graphicFrame>
        <p:nvGraphicFramePr>
          <p:cNvPr id="10" name="Tabel 9">
            <a:extLst>
              <a:ext uri="{FF2B5EF4-FFF2-40B4-BE49-F238E27FC236}">
                <a16:creationId xmlns:a16="http://schemas.microsoft.com/office/drawing/2014/main" id="{E51F2E0C-B827-D9BE-E7EB-510117FAF80E}"/>
              </a:ext>
            </a:extLst>
          </p:cNvPr>
          <p:cNvGraphicFramePr>
            <a:graphicFrameLocks noGrp="1"/>
          </p:cNvGraphicFramePr>
          <p:nvPr/>
        </p:nvGraphicFramePr>
        <p:xfrm>
          <a:off x="1096963" y="1846933"/>
          <a:ext cx="10058401" cy="4021384"/>
        </p:xfrm>
        <a:graphic>
          <a:graphicData uri="http://schemas.openxmlformats.org/drawingml/2006/table">
            <a:tbl>
              <a:tblPr/>
              <a:tblGrid>
                <a:gridCol w="1017697">
                  <a:extLst>
                    <a:ext uri="{9D8B030D-6E8A-4147-A177-3AD203B41FA5}">
                      <a16:colId xmlns:a16="http://schemas.microsoft.com/office/drawing/2014/main" val="60365526"/>
                    </a:ext>
                  </a:extLst>
                </a:gridCol>
                <a:gridCol w="1827902">
                  <a:extLst>
                    <a:ext uri="{9D8B030D-6E8A-4147-A177-3AD203B41FA5}">
                      <a16:colId xmlns:a16="http://schemas.microsoft.com/office/drawing/2014/main" val="2337252085"/>
                    </a:ext>
                  </a:extLst>
                </a:gridCol>
                <a:gridCol w="810205">
                  <a:extLst>
                    <a:ext uri="{9D8B030D-6E8A-4147-A177-3AD203B41FA5}">
                      <a16:colId xmlns:a16="http://schemas.microsoft.com/office/drawing/2014/main" val="1518765750"/>
                    </a:ext>
                  </a:extLst>
                </a:gridCol>
                <a:gridCol w="1521605">
                  <a:extLst>
                    <a:ext uri="{9D8B030D-6E8A-4147-A177-3AD203B41FA5}">
                      <a16:colId xmlns:a16="http://schemas.microsoft.com/office/drawing/2014/main" val="4185922341"/>
                    </a:ext>
                  </a:extLst>
                </a:gridCol>
                <a:gridCol w="148208">
                  <a:extLst>
                    <a:ext uri="{9D8B030D-6E8A-4147-A177-3AD203B41FA5}">
                      <a16:colId xmlns:a16="http://schemas.microsoft.com/office/drawing/2014/main" val="1546088180"/>
                    </a:ext>
                  </a:extLst>
                </a:gridCol>
                <a:gridCol w="1699455">
                  <a:extLst>
                    <a:ext uri="{9D8B030D-6E8A-4147-A177-3AD203B41FA5}">
                      <a16:colId xmlns:a16="http://schemas.microsoft.com/office/drawing/2014/main" val="482473063"/>
                    </a:ext>
                  </a:extLst>
                </a:gridCol>
                <a:gridCol w="197611">
                  <a:extLst>
                    <a:ext uri="{9D8B030D-6E8A-4147-A177-3AD203B41FA5}">
                      <a16:colId xmlns:a16="http://schemas.microsoft.com/office/drawing/2014/main" val="1224068618"/>
                    </a:ext>
                  </a:extLst>
                </a:gridCol>
                <a:gridCol w="1590769">
                  <a:extLst>
                    <a:ext uri="{9D8B030D-6E8A-4147-A177-3AD203B41FA5}">
                      <a16:colId xmlns:a16="http://schemas.microsoft.com/office/drawing/2014/main" val="1703682994"/>
                    </a:ext>
                  </a:extLst>
                </a:gridCol>
                <a:gridCol w="1244949">
                  <a:extLst>
                    <a:ext uri="{9D8B030D-6E8A-4147-A177-3AD203B41FA5}">
                      <a16:colId xmlns:a16="http://schemas.microsoft.com/office/drawing/2014/main" val="2436711486"/>
                    </a:ext>
                  </a:extLst>
                </a:gridCol>
              </a:tblGrid>
              <a:tr h="148208">
                <a:tc>
                  <a:txBody>
                    <a:bodyPr/>
                    <a:lstStyle/>
                    <a:p>
                      <a:pPr algn="l" fontAlgn="b">
                        <a:buNone/>
                      </a:pPr>
                      <a:endParaRPr lang="nl-NL" sz="9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l" fontAlgn="b">
                        <a:buNone/>
                      </a:pPr>
                      <a:endParaRPr lang="nl-NL" sz="9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l" fontAlgn="b">
                        <a:buNone/>
                      </a:pPr>
                      <a:endParaRPr lang="nl-NL" sz="900" b="0" i="0" u="none" strike="noStrike">
                        <a:solidFill>
                          <a:srgbClr val="000000"/>
                        </a:solidFill>
                        <a:effectLst/>
                        <a:latin typeface="Aptos Narrow" panose="020B0004020202020204" pitchFamily="34" charset="0"/>
                      </a:endParaRPr>
                    </a:p>
                  </a:txBody>
                  <a:tcPr marL="0" marR="0" marT="0"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MA</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DI</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WO</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DO</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VR</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ZA</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25744439"/>
                  </a:ext>
                </a:extLst>
              </a:tr>
              <a:tr h="143268">
                <a:tc>
                  <a:txBody>
                    <a:bodyPr/>
                    <a:lstStyle/>
                    <a:p>
                      <a:pPr algn="l" fontAlgn="b">
                        <a:buNone/>
                      </a:pPr>
                      <a:r>
                        <a:rPr lang="nl-NL" sz="900" b="0" i="0" u="none" strike="noStrike">
                          <a:solidFill>
                            <a:srgbClr val="000000"/>
                          </a:solidFill>
                          <a:effectLst/>
                          <a:latin typeface="Aptos Narrow" panose="020B0004020202020204" pitchFamily="34" charset="0"/>
                        </a:rPr>
                        <a:t>Handbal</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E jeugd</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gemengd</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Papendal 8:30 - 10:00</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99692554"/>
                  </a:ext>
                </a:extLst>
              </a:tr>
              <a:tr h="143268">
                <a:tc>
                  <a:txBody>
                    <a:bodyPr/>
                    <a:lstStyle/>
                    <a:p>
                      <a:pPr algn="l" fontAlgn="b">
                        <a:buNone/>
                      </a:pPr>
                      <a:r>
                        <a:rPr lang="nl-NL" sz="900" b="0" i="0" u="none" strike="noStrike">
                          <a:solidFill>
                            <a:srgbClr val="000000"/>
                          </a:solidFill>
                          <a:effectLst/>
                          <a:latin typeface="Aptos Narrow" panose="020B0004020202020204" pitchFamily="34" charset="0"/>
                        </a:rPr>
                        <a:t>Handbal</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D-jeugd</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gemengd</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Papendal 10:30 - 12:00</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56193308"/>
                  </a:ext>
                </a:extLst>
              </a:tr>
              <a:tr h="143268">
                <a:tc>
                  <a:txBody>
                    <a:bodyPr/>
                    <a:lstStyle/>
                    <a:p>
                      <a:pPr algn="l" fontAlgn="b">
                        <a:buNone/>
                      </a:pPr>
                      <a:r>
                        <a:rPr lang="nl-NL" sz="900" b="0" i="0" u="none" strike="noStrike">
                          <a:solidFill>
                            <a:srgbClr val="000000"/>
                          </a:solidFill>
                          <a:effectLst/>
                          <a:latin typeface="Aptos Narrow" panose="020B0004020202020204" pitchFamily="34" charset="0"/>
                        </a:rPr>
                        <a:t>Loopscholing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D-jeugd</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gemengd</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Papendal 10.00 - 10:30</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30032210"/>
                  </a:ext>
                </a:extLst>
              </a:tr>
              <a:tr h="143268">
                <a:tc>
                  <a:txBody>
                    <a:bodyPr/>
                    <a:lstStyle/>
                    <a:p>
                      <a:pPr algn="l" fontAlgn="b">
                        <a:buNone/>
                      </a:pPr>
                      <a:r>
                        <a:rPr lang="nl-NL" sz="900" b="0" i="0" u="none" strike="noStrike">
                          <a:solidFill>
                            <a:srgbClr val="000000"/>
                          </a:solidFill>
                          <a:effectLst/>
                          <a:latin typeface="Aptos Narrow" panose="020B0004020202020204" pitchFamily="34" charset="0"/>
                        </a:rPr>
                        <a:t>Handbal</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C-jeugd HSG</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jongens</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Dumpel 18:30 - 20:00</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Rijkerswoerd 8:30 - 10:00</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55709503"/>
                  </a:ext>
                </a:extLst>
              </a:tr>
              <a:tr h="143268">
                <a:tc>
                  <a:txBody>
                    <a:bodyPr/>
                    <a:lstStyle/>
                    <a:p>
                      <a:pPr algn="l" fontAlgn="b">
                        <a:buNone/>
                      </a:pPr>
                      <a:r>
                        <a:rPr lang="nl-NL" sz="900" b="0" i="0" u="none" strike="noStrike">
                          <a:solidFill>
                            <a:srgbClr val="000000"/>
                          </a:solidFill>
                          <a:effectLst/>
                          <a:latin typeface="Aptos Narrow" panose="020B0004020202020204" pitchFamily="34" charset="0"/>
                        </a:rPr>
                        <a:t>Loopscholing/Kracht</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C-jeugd HSG</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jongens</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Rijkerswoerd 10:00 - 11:30</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39667418"/>
                  </a:ext>
                </a:extLst>
              </a:tr>
              <a:tr h="143268">
                <a:tc>
                  <a:txBody>
                    <a:bodyPr/>
                    <a:lstStyle/>
                    <a:p>
                      <a:pPr algn="l" fontAlgn="b">
                        <a:buNone/>
                      </a:pPr>
                      <a:r>
                        <a:rPr lang="nl-NL" sz="900" b="0" i="0" u="none" strike="noStrike">
                          <a:solidFill>
                            <a:srgbClr val="000000"/>
                          </a:solidFill>
                          <a:effectLst/>
                          <a:latin typeface="Aptos Narrow" panose="020B0004020202020204" pitchFamily="34" charset="0"/>
                        </a:rPr>
                        <a:t>Handbal</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C jeugd Toplijn (wo/za met hars)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jongens</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Dumpel 18:30 - 20:00</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Rijkerswoerd 15:00 - 16:30</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Rijkerswoerd 8:30 - 10:00</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796507997"/>
                  </a:ext>
                </a:extLst>
              </a:tr>
              <a:tr h="143268">
                <a:tc>
                  <a:txBody>
                    <a:bodyPr/>
                    <a:lstStyle/>
                    <a:p>
                      <a:pPr algn="l" fontAlgn="b">
                        <a:buNone/>
                      </a:pPr>
                      <a:r>
                        <a:rPr lang="nl-NL" sz="900" b="0" i="0" u="none" strike="noStrike">
                          <a:solidFill>
                            <a:srgbClr val="000000"/>
                          </a:solidFill>
                          <a:effectLst/>
                          <a:latin typeface="Aptos Narrow" panose="020B0004020202020204" pitchFamily="34" charset="0"/>
                        </a:rPr>
                        <a:t>Loopscholing/Kracht</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C jeugd Toplijn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jongens</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Rijkerswoerd 13:30 - 15:00</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Rijkerswoerd 10:00 - 11:30</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676069598"/>
                  </a:ext>
                </a:extLst>
              </a:tr>
              <a:tr h="143268">
                <a:tc>
                  <a:txBody>
                    <a:bodyPr/>
                    <a:lstStyle/>
                    <a:p>
                      <a:pPr algn="l" fontAlgn="b">
                        <a:buNone/>
                      </a:pPr>
                      <a:r>
                        <a:rPr lang="nl-NL" sz="900" b="0" i="0" u="none" strike="noStrike">
                          <a:solidFill>
                            <a:srgbClr val="000000"/>
                          </a:solidFill>
                          <a:effectLst/>
                          <a:latin typeface="Aptos Narrow" panose="020B0004020202020204" pitchFamily="34" charset="0"/>
                        </a:rPr>
                        <a:t>Handbal</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C-jeugd HSG</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meiden</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Giesbeek 18:30 - 20:00</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Rijkerswoerd 11:00 - 12:30</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12826140"/>
                  </a:ext>
                </a:extLst>
              </a:tr>
              <a:tr h="143268">
                <a:tc>
                  <a:txBody>
                    <a:bodyPr/>
                    <a:lstStyle/>
                    <a:p>
                      <a:pPr algn="l" fontAlgn="b">
                        <a:buNone/>
                      </a:pPr>
                      <a:r>
                        <a:rPr lang="nl-NL" sz="900" b="0" i="0" u="none" strike="noStrike">
                          <a:solidFill>
                            <a:srgbClr val="000000"/>
                          </a:solidFill>
                          <a:effectLst/>
                          <a:latin typeface="Aptos Narrow" panose="020B0004020202020204" pitchFamily="34" charset="0"/>
                        </a:rPr>
                        <a:t>Loopscholing/Kracht</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C-jeugd HSG</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meiden</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Rijkerswoerd 10:00 - 11:30</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08915308"/>
                  </a:ext>
                </a:extLst>
              </a:tr>
              <a:tr h="143268">
                <a:tc>
                  <a:txBody>
                    <a:bodyPr/>
                    <a:lstStyle/>
                    <a:p>
                      <a:pPr algn="l" fontAlgn="b">
                        <a:buNone/>
                      </a:pPr>
                      <a:r>
                        <a:rPr lang="nl-NL" sz="900" b="0" i="0" u="none" strike="noStrike">
                          <a:solidFill>
                            <a:srgbClr val="000000"/>
                          </a:solidFill>
                          <a:effectLst/>
                          <a:latin typeface="Aptos Narrow" panose="020B0004020202020204" pitchFamily="34" charset="0"/>
                        </a:rPr>
                        <a:t>Handbal</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C-jeugd Toplijn (wo/za met hars)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meiden</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Giesbeek 18:30 - 20:00</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Rijkerswoerd 15:00 - 16:30</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Rijkerswoerd 11:00 - 12:30</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158666803"/>
                  </a:ext>
                </a:extLst>
              </a:tr>
              <a:tr h="143268">
                <a:tc>
                  <a:txBody>
                    <a:bodyPr/>
                    <a:lstStyle/>
                    <a:p>
                      <a:pPr algn="l" fontAlgn="b">
                        <a:buNone/>
                      </a:pPr>
                      <a:r>
                        <a:rPr lang="nl-NL" sz="900" b="0" i="0" u="none" strike="noStrike">
                          <a:solidFill>
                            <a:srgbClr val="000000"/>
                          </a:solidFill>
                          <a:effectLst/>
                          <a:latin typeface="Aptos Narrow" panose="020B0004020202020204" pitchFamily="34" charset="0"/>
                        </a:rPr>
                        <a:t>Loopscholing/Kracht</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C-jeugd Toplijn</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meiden</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Rijkerswoerd 13:30 - 15:00</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Rijkerswoerd 9:30 - 11:00</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808731732"/>
                  </a:ext>
                </a:extLst>
              </a:tr>
              <a:tr h="143268">
                <a:tc>
                  <a:txBody>
                    <a:bodyPr/>
                    <a:lstStyle/>
                    <a:p>
                      <a:pPr algn="l" fontAlgn="b">
                        <a:buNone/>
                      </a:pPr>
                      <a:r>
                        <a:rPr lang="nl-NL" sz="900" b="0" i="0" u="none" strike="noStrike">
                          <a:solidFill>
                            <a:srgbClr val="000000"/>
                          </a:solidFill>
                          <a:effectLst/>
                          <a:latin typeface="Aptos Narrow" panose="020B0004020202020204" pitchFamily="34" charset="0"/>
                        </a:rPr>
                        <a:t>Handbal</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B-jeugd HSG</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meiden</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Giesbeek 18:30 - 20:00</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Rijkerswoerd 8:30 - 10:00</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52300800"/>
                  </a:ext>
                </a:extLst>
              </a:tr>
              <a:tr h="143268">
                <a:tc>
                  <a:txBody>
                    <a:bodyPr/>
                    <a:lstStyle/>
                    <a:p>
                      <a:pPr algn="l" fontAlgn="b">
                        <a:buNone/>
                      </a:pPr>
                      <a:r>
                        <a:rPr lang="nl-NL" sz="900" b="0" i="0" u="none" strike="noStrike">
                          <a:solidFill>
                            <a:srgbClr val="000000"/>
                          </a:solidFill>
                          <a:effectLst/>
                          <a:latin typeface="Aptos Narrow" panose="020B0004020202020204" pitchFamily="34" charset="0"/>
                        </a:rPr>
                        <a:t>Loopscholing/Kracht</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B-jeugd</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meiden</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Rijkerswoerd 9:30 - 11:00</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33308469"/>
                  </a:ext>
                </a:extLst>
              </a:tr>
              <a:tr h="143268">
                <a:tc>
                  <a:txBody>
                    <a:bodyPr/>
                    <a:lstStyle/>
                    <a:p>
                      <a:pPr algn="l" fontAlgn="b">
                        <a:buNone/>
                      </a:pPr>
                      <a:r>
                        <a:rPr lang="nl-NL" sz="900" b="0" i="0" u="none" strike="noStrike">
                          <a:solidFill>
                            <a:srgbClr val="000000"/>
                          </a:solidFill>
                          <a:effectLst/>
                          <a:latin typeface="Aptos Narrow" panose="020B0004020202020204" pitchFamily="34" charset="0"/>
                        </a:rPr>
                        <a:t>Handbal</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B-jeugd Toplijn (wo/za met hars)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meiden</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Giesbeek 18:30 - 20:00</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Rijkerswoerd 13:30 - 15:00</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Rijkerswoerd 8:30 - 10:00</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376896728"/>
                  </a:ext>
                </a:extLst>
              </a:tr>
              <a:tr h="143268">
                <a:tc>
                  <a:txBody>
                    <a:bodyPr/>
                    <a:lstStyle/>
                    <a:p>
                      <a:pPr algn="l" fontAlgn="b">
                        <a:buNone/>
                      </a:pPr>
                      <a:r>
                        <a:rPr lang="nl-NL" sz="900" b="0" i="0" u="none" strike="noStrike">
                          <a:solidFill>
                            <a:srgbClr val="000000"/>
                          </a:solidFill>
                          <a:effectLst/>
                          <a:latin typeface="Aptos Narrow" panose="020B0004020202020204" pitchFamily="34" charset="0"/>
                        </a:rPr>
                        <a:t>Loopscholing/Kracht</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B-jeugd Toplijn</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meiden</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Rijkerswoerd 15:00 - 16:30</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Rijkerswoerd 10:00 - 11:30</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927657367"/>
                  </a:ext>
                </a:extLst>
              </a:tr>
              <a:tr h="143268">
                <a:tc>
                  <a:txBody>
                    <a:bodyPr/>
                    <a:lstStyle/>
                    <a:p>
                      <a:pPr algn="l" fontAlgn="b">
                        <a:buNone/>
                      </a:pPr>
                      <a:r>
                        <a:rPr lang="nl-NL" sz="900" b="0" i="0" u="none" strike="noStrike">
                          <a:solidFill>
                            <a:srgbClr val="000000"/>
                          </a:solidFill>
                          <a:effectLst/>
                          <a:latin typeface="Aptos Narrow" panose="020B0004020202020204" pitchFamily="34" charset="0"/>
                        </a:rPr>
                        <a:t>Handbal</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A-selectie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meiden</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Rijkerswoerd 13:30 - 15:00</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54614103"/>
                  </a:ext>
                </a:extLst>
              </a:tr>
              <a:tr h="143268">
                <a:tc>
                  <a:txBody>
                    <a:bodyPr/>
                    <a:lstStyle/>
                    <a:p>
                      <a:pPr algn="l" fontAlgn="b">
                        <a:buNone/>
                      </a:pPr>
                      <a:r>
                        <a:rPr lang="nl-NL" sz="900" b="0" i="0" u="none" strike="noStrike">
                          <a:solidFill>
                            <a:srgbClr val="000000"/>
                          </a:solidFill>
                          <a:effectLst/>
                          <a:latin typeface="Aptos Narrow" panose="020B0004020202020204" pitchFamily="34" charset="0"/>
                        </a:rPr>
                        <a:t>Loopscholing/Kracht</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A-selectie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meiden</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Rijkerswoerd 15:00 - 16:30</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14272887"/>
                  </a:ext>
                </a:extLst>
              </a:tr>
              <a:tr h="143268">
                <a:tc>
                  <a:txBody>
                    <a:bodyPr/>
                    <a:lstStyle/>
                    <a:p>
                      <a:pPr algn="l" fontAlgn="b">
                        <a:buNone/>
                      </a:pPr>
                      <a:r>
                        <a:rPr lang="nl-NL" sz="900" b="0" i="0" u="none" strike="noStrike">
                          <a:solidFill>
                            <a:srgbClr val="000000"/>
                          </a:solidFill>
                          <a:effectLst/>
                          <a:latin typeface="Aptos Narrow" panose="020B0004020202020204" pitchFamily="34" charset="0"/>
                        </a:rPr>
                        <a:t>Handbal</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B-jeugd HSG</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jongens</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Aventus Apeldoorn 18:30 - 20:00</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Bongerd Doetinchem 18:30 - 20:00</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23161871"/>
                  </a:ext>
                </a:extLst>
              </a:tr>
              <a:tr h="143268">
                <a:tc>
                  <a:txBody>
                    <a:bodyPr/>
                    <a:lstStyle/>
                    <a:p>
                      <a:pPr algn="l" fontAlgn="b">
                        <a:buNone/>
                      </a:pPr>
                      <a:r>
                        <a:rPr lang="nl-NL" sz="900" b="0" i="0" u="none" strike="noStrike">
                          <a:solidFill>
                            <a:srgbClr val="000000"/>
                          </a:solidFill>
                          <a:effectLst/>
                          <a:latin typeface="Aptos Narrow" panose="020B0004020202020204" pitchFamily="34" charset="0"/>
                        </a:rPr>
                        <a:t>Loopscholing/Kracht</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B-jeugd</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jongens</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Aventus Apeldoorn 18:00 - 18:30</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50155267"/>
                  </a:ext>
                </a:extLst>
              </a:tr>
              <a:tr h="143268">
                <a:tc>
                  <a:txBody>
                    <a:bodyPr/>
                    <a:lstStyle/>
                    <a:p>
                      <a:pPr algn="l" fontAlgn="b">
                        <a:buNone/>
                      </a:pPr>
                      <a:r>
                        <a:rPr lang="nl-NL" sz="900" b="0" i="0" u="none" strike="noStrike">
                          <a:solidFill>
                            <a:srgbClr val="000000"/>
                          </a:solidFill>
                          <a:effectLst/>
                          <a:latin typeface="Aptos Narrow" panose="020B0004020202020204" pitchFamily="34" charset="0"/>
                        </a:rPr>
                        <a:t>Handbal</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B-jeugd Toplijn (wo met hars)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jongens</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Aventus Apeldoorn 18:30 - 20:00</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Rijkerswoerd Arnhem 18:30 - 20:00</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Bongerd Doetinchem 18:30 - 20:00</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23836522"/>
                  </a:ext>
                </a:extLst>
              </a:tr>
              <a:tr h="143268">
                <a:tc>
                  <a:txBody>
                    <a:bodyPr/>
                    <a:lstStyle/>
                    <a:p>
                      <a:pPr algn="l" fontAlgn="b">
                        <a:buNone/>
                      </a:pPr>
                      <a:r>
                        <a:rPr lang="nl-NL" sz="900" b="0" i="0" u="none" strike="noStrike">
                          <a:solidFill>
                            <a:srgbClr val="000000"/>
                          </a:solidFill>
                          <a:effectLst/>
                          <a:latin typeface="Aptos Narrow" panose="020B0004020202020204" pitchFamily="34" charset="0"/>
                        </a:rPr>
                        <a:t>Loopscholing/Kracht</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B-jeugd Toplijn</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jongens</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Aventus Apeldoorn 18:00 - 18:30</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Rijkerswoerd 15:00 - 16:30</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buNone/>
                      </a:pPr>
                      <a:r>
                        <a:rPr lang="nl-NL" sz="900" b="0" i="0" u="none" strike="noStrike">
                          <a:solidFill>
                            <a:srgbClr val="000000"/>
                          </a:solidFill>
                          <a:effectLst/>
                          <a:latin typeface="Aptos Narrow" panose="020B0004020202020204" pitchFamily="34" charset="0"/>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60065093"/>
                  </a:ext>
                </a:extLst>
              </a:tr>
              <a:tr h="143268">
                <a:tc>
                  <a:txBody>
                    <a:bodyPr/>
                    <a:lstStyle/>
                    <a:p>
                      <a:pPr algn="l" fontAlgn="b">
                        <a:buNone/>
                      </a:pPr>
                      <a:r>
                        <a:rPr lang="nl-NL" sz="900" b="0" i="0" u="none" strike="noStrike">
                          <a:solidFill>
                            <a:srgbClr val="000000"/>
                          </a:solidFill>
                          <a:effectLst/>
                          <a:latin typeface="Aptos Narrow" panose="020B0004020202020204" pitchFamily="34" charset="0"/>
                        </a:rPr>
                        <a:t>Handbal</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A-selectie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jongens</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Rijkerswoerd Arnhem 18:30 - 20:00</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77888769"/>
                  </a:ext>
                </a:extLst>
              </a:tr>
              <a:tr h="148208">
                <a:tc>
                  <a:txBody>
                    <a:bodyPr/>
                    <a:lstStyle/>
                    <a:p>
                      <a:pPr algn="l" fontAlgn="b">
                        <a:buNone/>
                      </a:pPr>
                      <a:r>
                        <a:rPr lang="nl-NL" sz="900" b="0" i="0" u="none" strike="noStrike">
                          <a:solidFill>
                            <a:srgbClr val="000000"/>
                          </a:solidFill>
                          <a:effectLst/>
                          <a:latin typeface="Aptos Narrow" panose="020B0004020202020204" pitchFamily="34" charset="0"/>
                        </a:rPr>
                        <a:t>Loopscholing/Kracht</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A-selectie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jongens</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Rijkerswoerd 15:00 - 16:30</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68049134"/>
                  </a:ext>
                </a:extLst>
              </a:tr>
              <a:tr h="143268">
                <a:tc>
                  <a:txBody>
                    <a:bodyPr/>
                    <a:lstStyle/>
                    <a:p>
                      <a:pPr algn="l" fontAlgn="b">
                        <a:buNone/>
                      </a:pPr>
                      <a:endParaRPr lang="nl-NL" sz="900" b="0" i="0" u="none" strike="noStrike">
                        <a:solidFill>
                          <a:srgbClr val="000000"/>
                        </a:solidFill>
                        <a:effectLst/>
                        <a:latin typeface="Aptos Narrow" panose="020B0004020202020204" pitchFamily="34" charset="0"/>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b">
                        <a:buNone/>
                      </a:pPr>
                      <a:endParaRPr lang="nl-NL" sz="900" b="0" i="0" u="none" strike="noStrike">
                        <a:solidFill>
                          <a:srgbClr val="000000"/>
                        </a:solidFill>
                        <a:effectLst/>
                        <a:latin typeface="Aptos Narrow" panose="020B0004020202020204" pitchFamily="34" charset="0"/>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b">
                        <a:buNone/>
                      </a:pPr>
                      <a:endParaRPr lang="nl-NL" sz="900" b="0" i="0" u="none" strike="noStrike">
                        <a:solidFill>
                          <a:srgbClr val="000000"/>
                        </a:solidFill>
                        <a:effectLst/>
                        <a:latin typeface="Aptos Narrow" panose="020B0004020202020204" pitchFamily="34" charset="0"/>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b">
                        <a:buNone/>
                      </a:pPr>
                      <a:endParaRPr lang="nl-NL" sz="900" b="0" i="0" u="none" strike="noStrike">
                        <a:solidFill>
                          <a:srgbClr val="000000"/>
                        </a:solidFill>
                        <a:effectLst/>
                        <a:latin typeface="Aptos Narrow" panose="020B0004020202020204" pitchFamily="34" charset="0"/>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b">
                        <a:buNone/>
                      </a:pPr>
                      <a:endParaRPr lang="nl-NL" sz="900" b="0" i="0" u="none" strike="noStrike">
                        <a:solidFill>
                          <a:srgbClr val="000000"/>
                        </a:solidFill>
                        <a:effectLst/>
                        <a:latin typeface="Aptos Narrow" panose="020B0004020202020204" pitchFamily="34" charset="0"/>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b">
                        <a:buNone/>
                      </a:pPr>
                      <a:endParaRPr lang="nl-NL" sz="900" b="0" i="0" u="none" strike="noStrike">
                        <a:solidFill>
                          <a:srgbClr val="000000"/>
                        </a:solidFill>
                        <a:effectLst/>
                        <a:latin typeface="Aptos Narrow" panose="020B0004020202020204" pitchFamily="34" charset="0"/>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b">
                        <a:buNone/>
                      </a:pPr>
                      <a:endParaRPr lang="nl-NL" sz="900" b="0" i="0" u="none" strike="noStrike">
                        <a:solidFill>
                          <a:srgbClr val="000000"/>
                        </a:solidFill>
                        <a:effectLst/>
                        <a:latin typeface="Aptos Narrow" panose="020B0004020202020204" pitchFamily="34" charset="0"/>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b">
                        <a:buNone/>
                      </a:pPr>
                      <a:endParaRPr lang="nl-NL" sz="900" b="0" i="0" u="none" strike="noStrike">
                        <a:solidFill>
                          <a:srgbClr val="000000"/>
                        </a:solidFill>
                        <a:effectLst/>
                        <a:latin typeface="Aptos Narrow" panose="020B0004020202020204" pitchFamily="34" charset="0"/>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b">
                        <a:buNone/>
                      </a:pPr>
                      <a:endParaRPr lang="nl-NL" sz="900" b="0" i="0" u="none" strike="noStrike">
                        <a:solidFill>
                          <a:srgbClr val="000000"/>
                        </a:solidFill>
                        <a:effectLst/>
                        <a:latin typeface="Aptos Narrow" panose="020B0004020202020204" pitchFamily="34" charset="0"/>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4182643037"/>
                  </a:ext>
                </a:extLst>
              </a:tr>
              <a:tr h="143268">
                <a:tc>
                  <a:txBody>
                    <a:bodyPr/>
                    <a:lstStyle/>
                    <a:p>
                      <a:pPr algn="l" fontAlgn="b">
                        <a:buNone/>
                      </a:pPr>
                      <a:endParaRPr lang="nl-NL" sz="9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buNone/>
                      </a:pPr>
                      <a:r>
                        <a:rPr lang="nl-NL" sz="900" b="0" i="0" u="none" strike="noStrike">
                          <a:solidFill>
                            <a:srgbClr val="000000"/>
                          </a:solidFill>
                          <a:effectLst/>
                          <a:latin typeface="Aptos Narrow" panose="020B0004020202020204" pitchFamily="34" charset="0"/>
                        </a:rPr>
                        <a:t>Verplicht</a:t>
                      </a:r>
                    </a:p>
                  </a:txBody>
                  <a:tcPr marL="0" marR="0" marT="0" marB="0" anchor="b">
                    <a:lnL>
                      <a:noFill/>
                    </a:lnL>
                    <a:lnR>
                      <a:noFill/>
                    </a:lnR>
                    <a:lnT>
                      <a:noFill/>
                    </a:lnT>
                    <a:lnB>
                      <a:noFill/>
                    </a:lnB>
                    <a:solidFill>
                      <a:srgbClr val="D9D9D9"/>
                    </a:solidFill>
                  </a:tcPr>
                </a:tc>
                <a:tc>
                  <a:txBody>
                    <a:bodyPr/>
                    <a:lstStyle/>
                    <a:p>
                      <a:pPr algn="l" fontAlgn="b">
                        <a:buNone/>
                      </a:pPr>
                      <a:endParaRPr lang="nl-NL" sz="9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buNone/>
                      </a:pPr>
                      <a:endParaRPr lang="nl-NL" sz="9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buNone/>
                      </a:pPr>
                      <a:endParaRPr lang="nl-NL" sz="9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buNone/>
                      </a:pPr>
                      <a:endParaRPr lang="nl-NL" sz="9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buNone/>
                      </a:pPr>
                      <a:endParaRPr lang="nl-NL" sz="9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buNone/>
                      </a:pPr>
                      <a:endParaRPr lang="nl-NL" sz="9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buNone/>
                      </a:pPr>
                      <a:endParaRPr lang="nl-NL" sz="9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extLst>
                  <a:ext uri="{0D108BD9-81ED-4DB2-BD59-A6C34878D82A}">
                    <a16:rowId xmlns:a16="http://schemas.microsoft.com/office/drawing/2014/main" val="3964719175"/>
                  </a:ext>
                </a:extLst>
              </a:tr>
              <a:tr h="143268">
                <a:tc>
                  <a:txBody>
                    <a:bodyPr/>
                    <a:lstStyle/>
                    <a:p>
                      <a:pPr algn="l" fontAlgn="b">
                        <a:buNone/>
                      </a:pPr>
                      <a:endParaRPr lang="nl-NL" sz="9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buNone/>
                      </a:pPr>
                      <a:endParaRPr lang="nl-NL" sz="9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buNone/>
                      </a:pPr>
                      <a:endParaRPr lang="nl-NL" sz="9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buNone/>
                      </a:pPr>
                      <a:endParaRPr lang="nl-NL" sz="9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buNone/>
                      </a:pPr>
                      <a:endParaRPr lang="nl-NL" sz="9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buNone/>
                      </a:pPr>
                      <a:endParaRPr lang="nl-NL" sz="9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buNone/>
                      </a:pPr>
                      <a:endParaRPr lang="nl-NL" sz="9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buNone/>
                      </a:pPr>
                      <a:endParaRPr lang="nl-NL" sz="9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buNone/>
                      </a:pPr>
                      <a:endParaRPr lang="nl-NL" sz="9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extLst>
                  <a:ext uri="{0D108BD9-81ED-4DB2-BD59-A6C34878D82A}">
                    <a16:rowId xmlns:a16="http://schemas.microsoft.com/office/drawing/2014/main" val="1121417069"/>
                  </a:ext>
                </a:extLst>
              </a:tr>
              <a:tr h="143268">
                <a:tc>
                  <a:txBody>
                    <a:bodyPr/>
                    <a:lstStyle/>
                    <a:p>
                      <a:pPr algn="l" fontAlgn="b">
                        <a:buNone/>
                      </a:pPr>
                      <a:endParaRPr lang="nl-NL" sz="9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gridSpan="3">
                  <a:txBody>
                    <a:bodyPr/>
                    <a:lstStyle/>
                    <a:p>
                      <a:pPr algn="l" fontAlgn="b">
                        <a:buNone/>
                      </a:pPr>
                      <a:r>
                        <a:rPr lang="nl-NL" sz="900" b="0" i="0" u="none" strike="noStrike">
                          <a:solidFill>
                            <a:srgbClr val="000000"/>
                          </a:solidFill>
                          <a:effectLst/>
                          <a:latin typeface="Aptos Narrow" panose="020B0004020202020204" pitchFamily="34" charset="0"/>
                        </a:rPr>
                        <a:t>In overleg is voor de Toplijn spelers de maandag te skippen, ivm te zware belasting!</a:t>
                      </a:r>
                    </a:p>
                  </a:txBody>
                  <a:tcPr marL="0" marR="0" marT="0" marB="0" anchor="b">
                    <a:lnL>
                      <a:noFill/>
                    </a:lnL>
                    <a:lnR>
                      <a:noFill/>
                    </a:lnR>
                    <a:lnT>
                      <a:noFill/>
                    </a:lnT>
                    <a:lnB>
                      <a:noFill/>
                    </a:lnB>
                    <a:noFill/>
                  </a:tcPr>
                </a:tc>
                <a:tc hMerge="1">
                  <a:txBody>
                    <a:bodyPr/>
                    <a:lstStyle/>
                    <a:p>
                      <a:endParaRPr lang="nl-NL"/>
                    </a:p>
                  </a:txBody>
                  <a:tcPr/>
                </a:tc>
                <a:tc hMerge="1">
                  <a:txBody>
                    <a:bodyPr/>
                    <a:lstStyle/>
                    <a:p>
                      <a:endParaRPr lang="nl-NL"/>
                    </a:p>
                  </a:txBody>
                  <a:tcPr/>
                </a:tc>
                <a:tc>
                  <a:txBody>
                    <a:bodyPr/>
                    <a:lstStyle/>
                    <a:p>
                      <a:pPr algn="l" fontAlgn="b">
                        <a:buNone/>
                      </a:pPr>
                      <a:endParaRPr lang="nl-NL" sz="9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buNone/>
                      </a:pPr>
                      <a:endParaRPr lang="nl-NL" sz="9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buNone/>
                      </a:pPr>
                      <a:endParaRPr lang="nl-NL" sz="9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buNone/>
                      </a:pPr>
                      <a:endParaRPr lang="nl-NL" sz="9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buNone/>
                      </a:pPr>
                      <a:endParaRPr lang="nl-NL" sz="900" b="0" i="0" u="none" strike="noStrike" dirty="0">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extLst>
                  <a:ext uri="{0D108BD9-81ED-4DB2-BD59-A6C34878D82A}">
                    <a16:rowId xmlns:a16="http://schemas.microsoft.com/office/drawing/2014/main" val="3202060633"/>
                  </a:ext>
                </a:extLst>
              </a:tr>
            </a:tbl>
          </a:graphicData>
        </a:graphic>
      </p:graphicFrame>
    </p:spTree>
    <p:extLst>
      <p:ext uri="{BB962C8B-B14F-4D97-AF65-F5344CB8AC3E}">
        <p14:creationId xmlns:p14="http://schemas.microsoft.com/office/powerpoint/2010/main" val="8482822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FAFC2F-FFBE-25BE-CBC8-26593BE53F3C}"/>
              </a:ext>
            </a:extLst>
          </p:cNvPr>
          <p:cNvSpPr>
            <a:spLocks noGrp="1"/>
          </p:cNvSpPr>
          <p:nvPr>
            <p:ph type="title"/>
          </p:nvPr>
        </p:nvSpPr>
        <p:spPr/>
        <p:txBody>
          <a:bodyPr/>
          <a:lstStyle/>
          <a:p>
            <a:r>
              <a:rPr lang="nl-NL" dirty="0">
                <a:solidFill>
                  <a:schemeClr val="accent2"/>
                </a:solidFill>
              </a:rPr>
              <a:t>Planning 2025-2026 (2/3) </a:t>
            </a:r>
            <a:endParaRPr lang="nl-NL" dirty="0"/>
          </a:p>
        </p:txBody>
      </p:sp>
      <p:sp>
        <p:nvSpPr>
          <p:cNvPr id="6" name="Tijdelijke aanduiding voor dianummer 5">
            <a:extLst>
              <a:ext uri="{FF2B5EF4-FFF2-40B4-BE49-F238E27FC236}">
                <a16:creationId xmlns:a16="http://schemas.microsoft.com/office/drawing/2014/main" id="{7CD8C443-2B35-63FB-0859-AD1C8AAABDAD}"/>
              </a:ext>
            </a:extLst>
          </p:cNvPr>
          <p:cNvSpPr>
            <a:spLocks noGrp="1"/>
          </p:cNvSpPr>
          <p:nvPr>
            <p:ph type="sldNum" sz="quarter" idx="12"/>
          </p:nvPr>
        </p:nvSpPr>
        <p:spPr/>
        <p:txBody>
          <a:bodyPr/>
          <a:lstStyle/>
          <a:p>
            <a:fld id="{B78C1298-7B46-4700-916B-5EBEA48A7E92}" type="slidenum">
              <a:rPr lang="en-US" smtClean="0"/>
              <a:pPr/>
              <a:t>21</a:t>
            </a:fld>
            <a:endParaRPr lang="en-US"/>
          </a:p>
        </p:txBody>
      </p:sp>
      <p:graphicFrame>
        <p:nvGraphicFramePr>
          <p:cNvPr id="7" name="Tabel 6">
            <a:extLst>
              <a:ext uri="{FF2B5EF4-FFF2-40B4-BE49-F238E27FC236}">
                <a16:creationId xmlns:a16="http://schemas.microsoft.com/office/drawing/2014/main" id="{ABE357A6-33C9-3C7E-D187-6D7F0994EFA6}"/>
              </a:ext>
            </a:extLst>
          </p:cNvPr>
          <p:cNvGraphicFramePr>
            <a:graphicFrameLocks noGrp="1"/>
          </p:cNvGraphicFramePr>
          <p:nvPr/>
        </p:nvGraphicFramePr>
        <p:xfrm>
          <a:off x="1096963" y="2018560"/>
          <a:ext cx="10058399" cy="3678130"/>
        </p:xfrm>
        <a:graphic>
          <a:graphicData uri="http://schemas.openxmlformats.org/drawingml/2006/table">
            <a:tbl>
              <a:tblPr/>
              <a:tblGrid>
                <a:gridCol w="930831">
                  <a:extLst>
                    <a:ext uri="{9D8B030D-6E8A-4147-A177-3AD203B41FA5}">
                      <a16:colId xmlns:a16="http://schemas.microsoft.com/office/drawing/2014/main" val="3606909004"/>
                    </a:ext>
                  </a:extLst>
                </a:gridCol>
                <a:gridCol w="1671881">
                  <a:extLst>
                    <a:ext uri="{9D8B030D-6E8A-4147-A177-3AD203B41FA5}">
                      <a16:colId xmlns:a16="http://schemas.microsoft.com/office/drawing/2014/main" val="3447988069"/>
                    </a:ext>
                  </a:extLst>
                </a:gridCol>
                <a:gridCol w="741050">
                  <a:extLst>
                    <a:ext uri="{9D8B030D-6E8A-4147-A177-3AD203B41FA5}">
                      <a16:colId xmlns:a16="http://schemas.microsoft.com/office/drawing/2014/main" val="925401979"/>
                    </a:ext>
                  </a:extLst>
                </a:gridCol>
                <a:gridCol w="1391728">
                  <a:extLst>
                    <a:ext uri="{9D8B030D-6E8A-4147-A177-3AD203B41FA5}">
                      <a16:colId xmlns:a16="http://schemas.microsoft.com/office/drawing/2014/main" val="1877062855"/>
                    </a:ext>
                  </a:extLst>
                </a:gridCol>
                <a:gridCol w="135558">
                  <a:extLst>
                    <a:ext uri="{9D8B030D-6E8A-4147-A177-3AD203B41FA5}">
                      <a16:colId xmlns:a16="http://schemas.microsoft.com/office/drawing/2014/main" val="1252686019"/>
                    </a:ext>
                  </a:extLst>
                </a:gridCol>
                <a:gridCol w="1671881">
                  <a:extLst>
                    <a:ext uri="{9D8B030D-6E8A-4147-A177-3AD203B41FA5}">
                      <a16:colId xmlns:a16="http://schemas.microsoft.com/office/drawing/2014/main" val="2667505103"/>
                    </a:ext>
                  </a:extLst>
                </a:gridCol>
                <a:gridCol w="180744">
                  <a:extLst>
                    <a:ext uri="{9D8B030D-6E8A-4147-A177-3AD203B41FA5}">
                      <a16:colId xmlns:a16="http://schemas.microsoft.com/office/drawing/2014/main" val="813499343"/>
                    </a:ext>
                  </a:extLst>
                </a:gridCol>
                <a:gridCol w="1454989">
                  <a:extLst>
                    <a:ext uri="{9D8B030D-6E8A-4147-A177-3AD203B41FA5}">
                      <a16:colId xmlns:a16="http://schemas.microsoft.com/office/drawing/2014/main" val="2585829816"/>
                    </a:ext>
                  </a:extLst>
                </a:gridCol>
                <a:gridCol w="1879737">
                  <a:extLst>
                    <a:ext uri="{9D8B030D-6E8A-4147-A177-3AD203B41FA5}">
                      <a16:colId xmlns:a16="http://schemas.microsoft.com/office/drawing/2014/main" val="2934288893"/>
                    </a:ext>
                  </a:extLst>
                </a:gridCol>
              </a:tblGrid>
              <a:tr h="135558">
                <a:tc>
                  <a:txBody>
                    <a:bodyPr/>
                    <a:lstStyle/>
                    <a:p>
                      <a:pPr algn="l" fontAlgn="b">
                        <a:buNone/>
                      </a:pPr>
                      <a:endParaRPr lang="nl-NL" sz="8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l" fontAlgn="b">
                        <a:buNone/>
                      </a:pPr>
                      <a:endParaRPr lang="nl-NL" sz="8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l" fontAlgn="b">
                        <a:buNone/>
                      </a:pPr>
                      <a:endParaRPr lang="nl-NL" sz="800" b="0" i="0" u="none" strike="noStrike">
                        <a:solidFill>
                          <a:srgbClr val="000000"/>
                        </a:solidFill>
                        <a:effectLst/>
                        <a:latin typeface="Aptos Narrow" panose="020B0004020202020204" pitchFamily="34" charset="0"/>
                      </a:endParaRPr>
                    </a:p>
                  </a:txBody>
                  <a:tcPr marL="0" marR="0" marT="0"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MA</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DI</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WO</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DO</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VR</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ZA</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56935844"/>
                  </a:ext>
                </a:extLst>
              </a:tr>
              <a:tr h="131039">
                <a:tc>
                  <a:txBody>
                    <a:bodyPr/>
                    <a:lstStyle/>
                    <a:p>
                      <a:pPr algn="l" fontAlgn="b">
                        <a:buNone/>
                      </a:pPr>
                      <a:r>
                        <a:rPr lang="nl-NL" sz="800" b="0" i="0" u="none" strike="noStrike">
                          <a:solidFill>
                            <a:srgbClr val="000000"/>
                          </a:solidFill>
                          <a:effectLst/>
                          <a:latin typeface="Aptos Narrow" panose="020B0004020202020204" pitchFamily="34" charset="0"/>
                        </a:rPr>
                        <a:t>Handbal</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E jeugd</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gemengd</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Stefan, Yunus, Eline</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87571789"/>
                  </a:ext>
                </a:extLst>
              </a:tr>
              <a:tr h="131039">
                <a:tc>
                  <a:txBody>
                    <a:bodyPr/>
                    <a:lstStyle/>
                    <a:p>
                      <a:pPr algn="l" fontAlgn="b">
                        <a:buNone/>
                      </a:pPr>
                      <a:r>
                        <a:rPr lang="nl-NL" sz="800" b="0" i="0" u="none" strike="noStrike">
                          <a:solidFill>
                            <a:srgbClr val="000000"/>
                          </a:solidFill>
                          <a:effectLst/>
                          <a:latin typeface="Aptos Narrow" panose="020B0004020202020204" pitchFamily="34" charset="0"/>
                        </a:rPr>
                        <a:t>Handbal</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D-jeugd</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gemengd</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Stefan, Marieke, Yunus, Eline</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703977537"/>
                  </a:ext>
                </a:extLst>
              </a:tr>
              <a:tr h="131039">
                <a:tc>
                  <a:txBody>
                    <a:bodyPr/>
                    <a:lstStyle/>
                    <a:p>
                      <a:pPr algn="l" fontAlgn="b">
                        <a:buNone/>
                      </a:pPr>
                      <a:r>
                        <a:rPr lang="nl-NL" sz="800" b="0" i="0" u="none" strike="noStrike">
                          <a:solidFill>
                            <a:srgbClr val="000000"/>
                          </a:solidFill>
                          <a:effectLst/>
                          <a:latin typeface="Aptos Narrow" panose="020B0004020202020204" pitchFamily="34" charset="0"/>
                        </a:rPr>
                        <a:t>Loopscholing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D-jeugd</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gemengd</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Stefan, Marieke, Yunus, Eline</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715465118"/>
                  </a:ext>
                </a:extLst>
              </a:tr>
              <a:tr h="131039">
                <a:tc>
                  <a:txBody>
                    <a:bodyPr/>
                    <a:lstStyle/>
                    <a:p>
                      <a:pPr algn="l" fontAlgn="b">
                        <a:buNone/>
                      </a:pPr>
                      <a:r>
                        <a:rPr lang="nl-NL" sz="800" b="0" i="0" u="none" strike="noStrike">
                          <a:solidFill>
                            <a:srgbClr val="000000"/>
                          </a:solidFill>
                          <a:effectLst/>
                          <a:latin typeface="Aptos Narrow" panose="020B0004020202020204" pitchFamily="34" charset="0"/>
                        </a:rPr>
                        <a:t>Handbal</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C-jeugd HSG</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jongens</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Juup, Erik</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Dick, Erik</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087760748"/>
                  </a:ext>
                </a:extLst>
              </a:tr>
              <a:tr h="131039">
                <a:tc>
                  <a:txBody>
                    <a:bodyPr/>
                    <a:lstStyle/>
                    <a:p>
                      <a:pPr algn="l" fontAlgn="b">
                        <a:buNone/>
                      </a:pPr>
                      <a:r>
                        <a:rPr lang="nl-NL" sz="800" b="0" i="0" u="none" strike="noStrike">
                          <a:solidFill>
                            <a:srgbClr val="000000"/>
                          </a:solidFill>
                          <a:effectLst/>
                          <a:latin typeface="Aptos Narrow" panose="020B0004020202020204" pitchFamily="34" charset="0"/>
                        </a:rPr>
                        <a:t>Loopscholing/Kracht</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C-jeugd HSG</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jongens</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1x per maand Joyce, anders HS trainer (Daan)</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553380289"/>
                  </a:ext>
                </a:extLst>
              </a:tr>
              <a:tr h="131039">
                <a:tc>
                  <a:txBody>
                    <a:bodyPr/>
                    <a:lstStyle/>
                    <a:p>
                      <a:pPr algn="l" fontAlgn="b">
                        <a:buNone/>
                      </a:pPr>
                      <a:r>
                        <a:rPr lang="nl-NL" sz="800" b="0" i="0" u="none" strike="noStrike">
                          <a:solidFill>
                            <a:srgbClr val="000000"/>
                          </a:solidFill>
                          <a:effectLst/>
                          <a:latin typeface="Aptos Narrow" panose="020B0004020202020204" pitchFamily="34" charset="0"/>
                        </a:rPr>
                        <a:t>Handbal</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C jeugd Toplijn (wo/za met hars)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jongens</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Juup, Erik</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fr-FR" sz="800" b="0" i="0" u="none" strike="noStrike">
                          <a:solidFill>
                            <a:srgbClr val="000000"/>
                          </a:solidFill>
                          <a:effectLst/>
                          <a:latin typeface="Aptos Narrow" panose="020B0004020202020204" pitchFamily="34" charset="0"/>
                        </a:rPr>
                        <a:t>Bas / Daniel/ Gijs / Anne ass 1 en ass2</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Dick, Erik</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081502692"/>
                  </a:ext>
                </a:extLst>
              </a:tr>
              <a:tr h="131039">
                <a:tc>
                  <a:txBody>
                    <a:bodyPr/>
                    <a:lstStyle/>
                    <a:p>
                      <a:pPr algn="l" fontAlgn="b">
                        <a:buNone/>
                      </a:pPr>
                      <a:r>
                        <a:rPr lang="nl-NL" sz="800" b="0" i="0" u="none" strike="noStrike">
                          <a:solidFill>
                            <a:srgbClr val="000000"/>
                          </a:solidFill>
                          <a:effectLst/>
                          <a:latin typeface="Aptos Narrow" panose="020B0004020202020204" pitchFamily="34" charset="0"/>
                        </a:rPr>
                        <a:t>Loopscholing/Kracht</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C jeugd Toplijn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jongens</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Joyce</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1x per maand Joyce, anders HS trainer (Daan)</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531762485"/>
                  </a:ext>
                </a:extLst>
              </a:tr>
              <a:tr h="131039">
                <a:tc>
                  <a:txBody>
                    <a:bodyPr/>
                    <a:lstStyle/>
                    <a:p>
                      <a:pPr algn="l" fontAlgn="b">
                        <a:buNone/>
                      </a:pPr>
                      <a:r>
                        <a:rPr lang="nl-NL" sz="800" b="0" i="0" u="none" strike="noStrike">
                          <a:solidFill>
                            <a:srgbClr val="000000"/>
                          </a:solidFill>
                          <a:effectLst/>
                          <a:latin typeface="Aptos Narrow" panose="020B0004020202020204" pitchFamily="34" charset="0"/>
                        </a:rPr>
                        <a:t>Handbal</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C-jeugd HSG</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meiden</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Stefan, Rob, Yunus</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Bas, Rob, Floortje, Erik,Nils</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596609366"/>
                  </a:ext>
                </a:extLst>
              </a:tr>
              <a:tr h="131039">
                <a:tc>
                  <a:txBody>
                    <a:bodyPr/>
                    <a:lstStyle/>
                    <a:p>
                      <a:pPr algn="l" fontAlgn="b">
                        <a:buNone/>
                      </a:pPr>
                      <a:r>
                        <a:rPr lang="nl-NL" sz="800" b="0" i="0" u="none" strike="noStrike">
                          <a:solidFill>
                            <a:srgbClr val="000000"/>
                          </a:solidFill>
                          <a:effectLst/>
                          <a:latin typeface="Aptos Narrow" panose="020B0004020202020204" pitchFamily="34" charset="0"/>
                        </a:rPr>
                        <a:t>Loopscholing/Kracht</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C-jeugd HSG</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meiden</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1x per maand Joyce, anders HS trainer (Daan)</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114726853"/>
                  </a:ext>
                </a:extLst>
              </a:tr>
              <a:tr h="131039">
                <a:tc>
                  <a:txBody>
                    <a:bodyPr/>
                    <a:lstStyle/>
                    <a:p>
                      <a:pPr algn="l" fontAlgn="b">
                        <a:buNone/>
                      </a:pPr>
                      <a:r>
                        <a:rPr lang="nl-NL" sz="800" b="0" i="0" u="none" strike="noStrike">
                          <a:solidFill>
                            <a:srgbClr val="000000"/>
                          </a:solidFill>
                          <a:effectLst/>
                          <a:latin typeface="Aptos Narrow" panose="020B0004020202020204" pitchFamily="34" charset="0"/>
                        </a:rPr>
                        <a:t>Handbal</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C-jeugd Toplijn (wo/za met hars)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meiden</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Stefan, Rob, Yunus</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fr-FR" sz="800" b="0" i="0" u="none" strike="noStrike">
                          <a:solidFill>
                            <a:srgbClr val="000000"/>
                          </a:solidFill>
                          <a:effectLst/>
                          <a:latin typeface="Aptos Narrow" panose="020B0004020202020204" pitchFamily="34" charset="0"/>
                        </a:rPr>
                        <a:t>Bas / Daniel/ Gijs / Anne ass 1 en ass2</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Bas, Rob, Floortje, Erik,Nils</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063881875"/>
                  </a:ext>
                </a:extLst>
              </a:tr>
              <a:tr h="131039">
                <a:tc>
                  <a:txBody>
                    <a:bodyPr/>
                    <a:lstStyle/>
                    <a:p>
                      <a:pPr algn="l" fontAlgn="b">
                        <a:buNone/>
                      </a:pPr>
                      <a:r>
                        <a:rPr lang="nl-NL" sz="800" b="0" i="0" u="none" strike="noStrike">
                          <a:solidFill>
                            <a:srgbClr val="000000"/>
                          </a:solidFill>
                          <a:effectLst/>
                          <a:latin typeface="Aptos Narrow" panose="020B0004020202020204" pitchFamily="34" charset="0"/>
                        </a:rPr>
                        <a:t>Loopscholing/Kracht</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C-jeugd Toplijn</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meiden</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Joyce</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1x per maand Joyce, anders HS trainer (Daan)</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499498355"/>
                  </a:ext>
                </a:extLst>
              </a:tr>
              <a:tr h="131039">
                <a:tc>
                  <a:txBody>
                    <a:bodyPr/>
                    <a:lstStyle/>
                    <a:p>
                      <a:pPr algn="l" fontAlgn="b">
                        <a:buNone/>
                      </a:pPr>
                      <a:r>
                        <a:rPr lang="nl-NL" sz="800" b="0" i="0" u="none" strike="noStrike">
                          <a:solidFill>
                            <a:srgbClr val="000000"/>
                          </a:solidFill>
                          <a:effectLst/>
                          <a:latin typeface="Aptos Narrow" panose="020B0004020202020204" pitchFamily="34" charset="0"/>
                        </a:rPr>
                        <a:t>Handbal</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B-jeugd HSG</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meiden</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Stefan, Rob, Yunus</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Bas, Rob, Floortje, Nils</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63067271"/>
                  </a:ext>
                </a:extLst>
              </a:tr>
              <a:tr h="131039">
                <a:tc>
                  <a:txBody>
                    <a:bodyPr/>
                    <a:lstStyle/>
                    <a:p>
                      <a:pPr algn="l" fontAlgn="b">
                        <a:buNone/>
                      </a:pPr>
                      <a:r>
                        <a:rPr lang="nl-NL" sz="800" b="0" i="0" u="none" strike="noStrike">
                          <a:solidFill>
                            <a:srgbClr val="000000"/>
                          </a:solidFill>
                          <a:effectLst/>
                          <a:latin typeface="Aptos Narrow" panose="020B0004020202020204" pitchFamily="34" charset="0"/>
                        </a:rPr>
                        <a:t>Loopscholing/Kracht</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B-jeugd</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meiden</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1x per maand Joyce, anders HS trainer (Daan)</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766754794"/>
                  </a:ext>
                </a:extLst>
              </a:tr>
              <a:tr h="131039">
                <a:tc>
                  <a:txBody>
                    <a:bodyPr/>
                    <a:lstStyle/>
                    <a:p>
                      <a:pPr algn="l" fontAlgn="b">
                        <a:buNone/>
                      </a:pPr>
                      <a:r>
                        <a:rPr lang="nl-NL" sz="800" b="0" i="0" u="none" strike="noStrike">
                          <a:solidFill>
                            <a:srgbClr val="000000"/>
                          </a:solidFill>
                          <a:effectLst/>
                          <a:latin typeface="Aptos Narrow" panose="020B0004020202020204" pitchFamily="34" charset="0"/>
                        </a:rPr>
                        <a:t>Handbal</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B-jeugd Toplijn (wo/za met hars)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meiden</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Stefan, Rob, Yunus</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fr-FR" sz="800" b="0" i="0" u="none" strike="noStrike">
                          <a:solidFill>
                            <a:srgbClr val="000000"/>
                          </a:solidFill>
                          <a:effectLst/>
                          <a:latin typeface="Aptos Narrow" panose="020B0004020202020204" pitchFamily="34" charset="0"/>
                        </a:rPr>
                        <a:t>Bas / Daniel/ Gijs / Anne ass 1 en ass2</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Bas, Rob, Floortje, Nils</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229464486"/>
                  </a:ext>
                </a:extLst>
              </a:tr>
              <a:tr h="131039">
                <a:tc>
                  <a:txBody>
                    <a:bodyPr/>
                    <a:lstStyle/>
                    <a:p>
                      <a:pPr algn="l" fontAlgn="b">
                        <a:buNone/>
                      </a:pPr>
                      <a:r>
                        <a:rPr lang="nl-NL" sz="800" b="0" i="0" u="none" strike="noStrike">
                          <a:solidFill>
                            <a:srgbClr val="000000"/>
                          </a:solidFill>
                          <a:effectLst/>
                          <a:latin typeface="Aptos Narrow" panose="020B0004020202020204" pitchFamily="34" charset="0"/>
                        </a:rPr>
                        <a:t>Loopscholing/Kracht</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B-jeugd Toplijn</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meiden</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Joyce</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1x per maand Joyce, anders HS trainer (Daan)</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861411524"/>
                  </a:ext>
                </a:extLst>
              </a:tr>
              <a:tr h="131039">
                <a:tc>
                  <a:txBody>
                    <a:bodyPr/>
                    <a:lstStyle/>
                    <a:p>
                      <a:pPr algn="l" fontAlgn="b">
                        <a:buNone/>
                      </a:pPr>
                      <a:r>
                        <a:rPr lang="nl-NL" sz="800" b="0" i="0" u="none" strike="noStrike">
                          <a:solidFill>
                            <a:srgbClr val="000000"/>
                          </a:solidFill>
                          <a:effectLst/>
                          <a:latin typeface="Aptos Narrow" panose="020B0004020202020204" pitchFamily="34" charset="0"/>
                        </a:rPr>
                        <a:t>Handbal</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A-selectie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meiden</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fr-FR" sz="800" b="0" i="0" u="none" strike="noStrike">
                          <a:solidFill>
                            <a:srgbClr val="000000"/>
                          </a:solidFill>
                          <a:effectLst/>
                          <a:latin typeface="Aptos Narrow" panose="020B0004020202020204" pitchFamily="34" charset="0"/>
                        </a:rPr>
                        <a:t>Bas / Daniel/ Gijs / Anne ass 1 en ass2</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86686809"/>
                  </a:ext>
                </a:extLst>
              </a:tr>
              <a:tr h="131039">
                <a:tc>
                  <a:txBody>
                    <a:bodyPr/>
                    <a:lstStyle/>
                    <a:p>
                      <a:pPr algn="l" fontAlgn="b">
                        <a:buNone/>
                      </a:pPr>
                      <a:r>
                        <a:rPr lang="nl-NL" sz="800" b="0" i="0" u="none" strike="noStrike">
                          <a:solidFill>
                            <a:srgbClr val="000000"/>
                          </a:solidFill>
                          <a:effectLst/>
                          <a:latin typeface="Aptos Narrow" panose="020B0004020202020204" pitchFamily="34" charset="0"/>
                        </a:rPr>
                        <a:t>Loopscholing/Kracht</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A-selectie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meiden</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Joyce</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02139567"/>
                  </a:ext>
                </a:extLst>
              </a:tr>
              <a:tr h="131039">
                <a:tc>
                  <a:txBody>
                    <a:bodyPr/>
                    <a:lstStyle/>
                    <a:p>
                      <a:pPr algn="l" fontAlgn="b">
                        <a:buNone/>
                      </a:pPr>
                      <a:r>
                        <a:rPr lang="nl-NL" sz="800" b="0" i="0" u="none" strike="noStrike">
                          <a:solidFill>
                            <a:srgbClr val="000000"/>
                          </a:solidFill>
                          <a:effectLst/>
                          <a:latin typeface="Aptos Narrow" panose="020B0004020202020204" pitchFamily="34" charset="0"/>
                        </a:rPr>
                        <a:t>Handbal</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B-jeugd HSG</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jongens</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Leon, Luuk Groenewoud</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Leon, Hans Schauffler</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buNone/>
                      </a:pPr>
                      <a:r>
                        <a:rPr lang="nl-NL" sz="800" b="0" i="0" u="none" strike="noStrike">
                          <a:solidFill>
                            <a:srgbClr val="000000"/>
                          </a:solidFill>
                          <a:effectLst/>
                          <a:latin typeface="Aptos Narrow" panose="020B0004020202020204" pitchFamily="34" charset="0"/>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98044207"/>
                  </a:ext>
                </a:extLst>
              </a:tr>
              <a:tr h="131039">
                <a:tc>
                  <a:txBody>
                    <a:bodyPr/>
                    <a:lstStyle/>
                    <a:p>
                      <a:pPr algn="l" fontAlgn="b">
                        <a:buNone/>
                      </a:pPr>
                      <a:r>
                        <a:rPr lang="nl-NL" sz="800" b="0" i="0" u="none" strike="noStrike">
                          <a:solidFill>
                            <a:srgbClr val="000000"/>
                          </a:solidFill>
                          <a:effectLst/>
                          <a:latin typeface="Aptos Narrow" panose="020B0004020202020204" pitchFamily="34" charset="0"/>
                        </a:rPr>
                        <a:t>Loopscholing/Kracht</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B-jeugd</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jongens</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Leon, Luuk Groenewoud</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buNone/>
                      </a:pPr>
                      <a:r>
                        <a:rPr lang="nl-NL" sz="800" b="0" i="0" u="none" strike="noStrike">
                          <a:solidFill>
                            <a:srgbClr val="000000"/>
                          </a:solidFill>
                          <a:effectLst/>
                          <a:latin typeface="Aptos Narrow" panose="020B0004020202020204" pitchFamily="34" charset="0"/>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89448012"/>
                  </a:ext>
                </a:extLst>
              </a:tr>
              <a:tr h="131039">
                <a:tc>
                  <a:txBody>
                    <a:bodyPr/>
                    <a:lstStyle/>
                    <a:p>
                      <a:pPr algn="l" fontAlgn="b">
                        <a:buNone/>
                      </a:pPr>
                      <a:r>
                        <a:rPr lang="nl-NL" sz="800" b="0" i="0" u="none" strike="noStrike">
                          <a:solidFill>
                            <a:srgbClr val="000000"/>
                          </a:solidFill>
                          <a:effectLst/>
                          <a:latin typeface="Aptos Narrow" panose="020B0004020202020204" pitchFamily="34" charset="0"/>
                        </a:rPr>
                        <a:t>Handbal</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B-jeugd Toplijn (wo met hars)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jongens</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Leon, ass club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Jarn, Ivo Verlangen</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Leon, Hans Schauffler</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15436961"/>
                  </a:ext>
                </a:extLst>
              </a:tr>
              <a:tr h="131039">
                <a:tc>
                  <a:txBody>
                    <a:bodyPr/>
                    <a:lstStyle/>
                    <a:p>
                      <a:pPr algn="l" fontAlgn="b">
                        <a:buNone/>
                      </a:pPr>
                      <a:r>
                        <a:rPr lang="nl-NL" sz="800" b="0" i="0" u="none" strike="noStrike">
                          <a:solidFill>
                            <a:srgbClr val="000000"/>
                          </a:solidFill>
                          <a:effectLst/>
                          <a:latin typeface="Aptos Narrow" panose="020B0004020202020204" pitchFamily="34" charset="0"/>
                        </a:rPr>
                        <a:t>Loopscholing/Kracht</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B-jeugd Toplijn</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jongens</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Leon, Luuk Groenewoud</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Joyce</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buNone/>
                      </a:pPr>
                      <a:r>
                        <a:rPr lang="nl-NL" sz="800" b="0" i="0" u="none" strike="noStrike">
                          <a:solidFill>
                            <a:srgbClr val="000000"/>
                          </a:solidFill>
                          <a:effectLst/>
                          <a:latin typeface="Aptos Narrow" panose="020B0004020202020204" pitchFamily="34" charset="0"/>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43554491"/>
                  </a:ext>
                </a:extLst>
              </a:tr>
              <a:tr h="131039">
                <a:tc>
                  <a:txBody>
                    <a:bodyPr/>
                    <a:lstStyle/>
                    <a:p>
                      <a:pPr algn="l" fontAlgn="b">
                        <a:buNone/>
                      </a:pPr>
                      <a:r>
                        <a:rPr lang="nl-NL" sz="800" b="0" i="0" u="none" strike="noStrike">
                          <a:solidFill>
                            <a:srgbClr val="000000"/>
                          </a:solidFill>
                          <a:effectLst/>
                          <a:latin typeface="Aptos Narrow" panose="020B0004020202020204" pitchFamily="34" charset="0"/>
                        </a:rPr>
                        <a:t>Handbal</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A-selectie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jongens</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Jarn, Ivo Verlangen</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03223666"/>
                  </a:ext>
                </a:extLst>
              </a:tr>
              <a:tr h="135558">
                <a:tc>
                  <a:txBody>
                    <a:bodyPr/>
                    <a:lstStyle/>
                    <a:p>
                      <a:pPr algn="l" fontAlgn="b">
                        <a:buNone/>
                      </a:pPr>
                      <a:r>
                        <a:rPr lang="nl-NL" sz="800" b="0" i="0" u="none" strike="noStrike">
                          <a:solidFill>
                            <a:srgbClr val="000000"/>
                          </a:solidFill>
                          <a:effectLst/>
                          <a:latin typeface="Aptos Narrow" panose="020B0004020202020204" pitchFamily="34" charset="0"/>
                        </a:rPr>
                        <a:t>Loopscholing/Kracht</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A-selectie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jongens</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Joyce</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x</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08900195"/>
                  </a:ext>
                </a:extLst>
              </a:tr>
              <a:tr h="131039">
                <a:tc>
                  <a:txBody>
                    <a:bodyPr/>
                    <a:lstStyle/>
                    <a:p>
                      <a:pPr algn="l" fontAlgn="b">
                        <a:buNone/>
                      </a:pPr>
                      <a:endParaRPr lang="nl-NL" sz="800" b="0" i="0" u="none" strike="noStrike">
                        <a:solidFill>
                          <a:srgbClr val="000000"/>
                        </a:solidFill>
                        <a:effectLst/>
                        <a:latin typeface="Aptos Narrow" panose="020B0004020202020204" pitchFamily="34" charset="0"/>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b">
                        <a:buNone/>
                      </a:pPr>
                      <a:endParaRPr lang="nl-NL" sz="800" b="0" i="0" u="none" strike="noStrike">
                        <a:solidFill>
                          <a:srgbClr val="000000"/>
                        </a:solidFill>
                        <a:effectLst/>
                        <a:latin typeface="Aptos Narrow" panose="020B0004020202020204" pitchFamily="34" charset="0"/>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b">
                        <a:buNone/>
                      </a:pPr>
                      <a:endParaRPr lang="nl-NL" sz="800" b="0" i="0" u="none" strike="noStrike">
                        <a:solidFill>
                          <a:srgbClr val="000000"/>
                        </a:solidFill>
                        <a:effectLst/>
                        <a:latin typeface="Aptos Narrow" panose="020B0004020202020204" pitchFamily="34" charset="0"/>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b">
                        <a:buNone/>
                      </a:pPr>
                      <a:endParaRPr lang="nl-NL" sz="800" b="0" i="0" u="none" strike="noStrike">
                        <a:solidFill>
                          <a:srgbClr val="000000"/>
                        </a:solidFill>
                        <a:effectLst/>
                        <a:latin typeface="Aptos Narrow" panose="020B0004020202020204" pitchFamily="34" charset="0"/>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b">
                        <a:buNone/>
                      </a:pPr>
                      <a:endParaRPr lang="nl-NL" sz="800" b="0" i="0" u="none" strike="noStrike">
                        <a:solidFill>
                          <a:srgbClr val="000000"/>
                        </a:solidFill>
                        <a:effectLst/>
                        <a:latin typeface="Aptos Narrow" panose="020B0004020202020204" pitchFamily="34" charset="0"/>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b">
                        <a:buNone/>
                      </a:pPr>
                      <a:endParaRPr lang="nl-NL" sz="800" b="0" i="0" u="none" strike="noStrike">
                        <a:solidFill>
                          <a:srgbClr val="000000"/>
                        </a:solidFill>
                        <a:effectLst/>
                        <a:latin typeface="Aptos Narrow" panose="020B0004020202020204" pitchFamily="34" charset="0"/>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b">
                        <a:buNone/>
                      </a:pPr>
                      <a:endParaRPr lang="nl-NL" sz="800" b="0" i="0" u="none" strike="noStrike">
                        <a:solidFill>
                          <a:srgbClr val="000000"/>
                        </a:solidFill>
                        <a:effectLst/>
                        <a:latin typeface="Aptos Narrow" panose="020B0004020202020204" pitchFamily="34" charset="0"/>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b">
                        <a:buNone/>
                      </a:pPr>
                      <a:endParaRPr lang="nl-NL" sz="800" b="0" i="0" u="none" strike="noStrike">
                        <a:solidFill>
                          <a:srgbClr val="000000"/>
                        </a:solidFill>
                        <a:effectLst/>
                        <a:latin typeface="Aptos Narrow" panose="020B0004020202020204" pitchFamily="34" charset="0"/>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b">
                        <a:buNone/>
                      </a:pPr>
                      <a:endParaRPr lang="nl-NL" sz="800" b="0" i="0" u="none" strike="noStrike">
                        <a:solidFill>
                          <a:srgbClr val="000000"/>
                        </a:solidFill>
                        <a:effectLst/>
                        <a:latin typeface="Aptos Narrow" panose="020B0004020202020204" pitchFamily="34" charset="0"/>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3506934318"/>
                  </a:ext>
                </a:extLst>
              </a:tr>
              <a:tr h="131039">
                <a:tc>
                  <a:txBody>
                    <a:bodyPr/>
                    <a:lstStyle/>
                    <a:p>
                      <a:pPr algn="l" fontAlgn="b">
                        <a:buNone/>
                      </a:pPr>
                      <a:endParaRPr lang="nl-NL" sz="8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buNone/>
                      </a:pPr>
                      <a:r>
                        <a:rPr lang="nl-NL" sz="800" b="0" i="0" u="none" strike="noStrike">
                          <a:solidFill>
                            <a:srgbClr val="000000"/>
                          </a:solidFill>
                          <a:effectLst/>
                          <a:latin typeface="Aptos Narrow" panose="020B0004020202020204" pitchFamily="34" charset="0"/>
                        </a:rPr>
                        <a:t>Verplicht</a:t>
                      </a:r>
                    </a:p>
                  </a:txBody>
                  <a:tcPr marL="0" marR="0" marT="0" marB="0" anchor="b">
                    <a:lnL>
                      <a:noFill/>
                    </a:lnL>
                    <a:lnR>
                      <a:noFill/>
                    </a:lnR>
                    <a:lnT>
                      <a:noFill/>
                    </a:lnT>
                    <a:lnB>
                      <a:noFill/>
                    </a:lnB>
                    <a:solidFill>
                      <a:srgbClr val="D9D9D9"/>
                    </a:solidFill>
                  </a:tcPr>
                </a:tc>
                <a:tc>
                  <a:txBody>
                    <a:bodyPr/>
                    <a:lstStyle/>
                    <a:p>
                      <a:pPr algn="l" fontAlgn="b">
                        <a:buNone/>
                      </a:pPr>
                      <a:endParaRPr lang="nl-NL" sz="8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buNone/>
                      </a:pPr>
                      <a:endParaRPr lang="nl-NL" sz="8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buNone/>
                      </a:pPr>
                      <a:endParaRPr lang="nl-NL" sz="8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buNone/>
                      </a:pPr>
                      <a:endParaRPr lang="nl-NL" sz="8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buNone/>
                      </a:pPr>
                      <a:endParaRPr lang="nl-NL" sz="8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buNone/>
                      </a:pPr>
                      <a:endParaRPr lang="nl-NL" sz="8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buNone/>
                      </a:pPr>
                      <a:endParaRPr lang="nl-NL" sz="8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extLst>
                  <a:ext uri="{0D108BD9-81ED-4DB2-BD59-A6C34878D82A}">
                    <a16:rowId xmlns:a16="http://schemas.microsoft.com/office/drawing/2014/main" val="351171953"/>
                  </a:ext>
                </a:extLst>
              </a:tr>
              <a:tr h="131039">
                <a:tc>
                  <a:txBody>
                    <a:bodyPr/>
                    <a:lstStyle/>
                    <a:p>
                      <a:pPr algn="l" fontAlgn="b">
                        <a:buNone/>
                      </a:pPr>
                      <a:endParaRPr lang="nl-NL" sz="8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buNone/>
                      </a:pPr>
                      <a:endParaRPr lang="nl-NL" sz="8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buNone/>
                      </a:pPr>
                      <a:endParaRPr lang="nl-NL" sz="8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buNone/>
                      </a:pPr>
                      <a:endParaRPr lang="nl-NL" sz="8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buNone/>
                      </a:pPr>
                      <a:endParaRPr lang="nl-NL" sz="8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buNone/>
                      </a:pPr>
                      <a:endParaRPr lang="nl-NL" sz="8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buNone/>
                      </a:pPr>
                      <a:endParaRPr lang="nl-NL" sz="8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buNone/>
                      </a:pPr>
                      <a:endParaRPr lang="nl-NL" sz="8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buNone/>
                      </a:pPr>
                      <a:endParaRPr lang="nl-NL" sz="8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extLst>
                  <a:ext uri="{0D108BD9-81ED-4DB2-BD59-A6C34878D82A}">
                    <a16:rowId xmlns:a16="http://schemas.microsoft.com/office/drawing/2014/main" val="2722162481"/>
                  </a:ext>
                </a:extLst>
              </a:tr>
              <a:tr h="131039">
                <a:tc>
                  <a:txBody>
                    <a:bodyPr/>
                    <a:lstStyle/>
                    <a:p>
                      <a:pPr algn="l" fontAlgn="b">
                        <a:buNone/>
                      </a:pPr>
                      <a:endParaRPr lang="nl-NL" sz="8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gridSpan="3">
                  <a:txBody>
                    <a:bodyPr/>
                    <a:lstStyle/>
                    <a:p>
                      <a:pPr algn="l" fontAlgn="b">
                        <a:buNone/>
                      </a:pPr>
                      <a:r>
                        <a:rPr lang="nl-NL" sz="800" b="0" i="0" u="none" strike="noStrike">
                          <a:solidFill>
                            <a:srgbClr val="000000"/>
                          </a:solidFill>
                          <a:effectLst/>
                          <a:latin typeface="Aptos Narrow" panose="020B0004020202020204" pitchFamily="34" charset="0"/>
                        </a:rPr>
                        <a:t>In overleg is voor de Toplijn spelers de maandag te skippen, ivm te zware belasting!</a:t>
                      </a:r>
                    </a:p>
                  </a:txBody>
                  <a:tcPr marL="0" marR="0" marT="0" marB="0" anchor="b">
                    <a:lnL>
                      <a:noFill/>
                    </a:lnL>
                    <a:lnR>
                      <a:noFill/>
                    </a:lnR>
                    <a:lnT>
                      <a:noFill/>
                    </a:lnT>
                    <a:lnB>
                      <a:noFill/>
                    </a:lnB>
                    <a:noFill/>
                  </a:tcPr>
                </a:tc>
                <a:tc hMerge="1">
                  <a:txBody>
                    <a:bodyPr/>
                    <a:lstStyle/>
                    <a:p>
                      <a:endParaRPr lang="nl-NL"/>
                    </a:p>
                  </a:txBody>
                  <a:tcPr/>
                </a:tc>
                <a:tc hMerge="1">
                  <a:txBody>
                    <a:bodyPr/>
                    <a:lstStyle/>
                    <a:p>
                      <a:endParaRPr lang="nl-NL"/>
                    </a:p>
                  </a:txBody>
                  <a:tcPr/>
                </a:tc>
                <a:tc>
                  <a:txBody>
                    <a:bodyPr/>
                    <a:lstStyle/>
                    <a:p>
                      <a:pPr algn="l" fontAlgn="b">
                        <a:buNone/>
                      </a:pPr>
                      <a:endParaRPr lang="nl-NL" sz="8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buNone/>
                      </a:pPr>
                      <a:endParaRPr lang="nl-NL" sz="8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buNone/>
                      </a:pPr>
                      <a:endParaRPr lang="nl-NL" sz="8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buNone/>
                      </a:pPr>
                      <a:endParaRPr lang="nl-NL" sz="8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buNone/>
                      </a:pPr>
                      <a:endParaRPr lang="nl-NL" sz="800" b="0" i="0" u="none" strike="noStrike" dirty="0">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extLst>
                  <a:ext uri="{0D108BD9-81ED-4DB2-BD59-A6C34878D82A}">
                    <a16:rowId xmlns:a16="http://schemas.microsoft.com/office/drawing/2014/main" val="910798096"/>
                  </a:ext>
                </a:extLst>
              </a:tr>
            </a:tbl>
          </a:graphicData>
        </a:graphic>
      </p:graphicFrame>
    </p:spTree>
    <p:extLst>
      <p:ext uri="{BB962C8B-B14F-4D97-AF65-F5344CB8AC3E}">
        <p14:creationId xmlns:p14="http://schemas.microsoft.com/office/powerpoint/2010/main" val="38704800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9139DEF-CE4A-E4A6-7D08-3173950F5F5A}"/>
              </a:ext>
            </a:extLst>
          </p:cNvPr>
          <p:cNvSpPr>
            <a:spLocks noGrp="1"/>
          </p:cNvSpPr>
          <p:nvPr>
            <p:ph type="title"/>
          </p:nvPr>
        </p:nvSpPr>
        <p:spPr/>
        <p:txBody>
          <a:bodyPr/>
          <a:lstStyle/>
          <a:p>
            <a:r>
              <a:rPr lang="nl-NL" dirty="0">
                <a:solidFill>
                  <a:schemeClr val="accent2"/>
                </a:solidFill>
              </a:rPr>
              <a:t>Planning 2025-2026 (3/3) </a:t>
            </a:r>
            <a:endParaRPr lang="nl-NL" dirty="0"/>
          </a:p>
        </p:txBody>
      </p:sp>
      <p:sp>
        <p:nvSpPr>
          <p:cNvPr id="6" name="Tijdelijke aanduiding voor dianummer 5">
            <a:extLst>
              <a:ext uri="{FF2B5EF4-FFF2-40B4-BE49-F238E27FC236}">
                <a16:creationId xmlns:a16="http://schemas.microsoft.com/office/drawing/2014/main" id="{D9B5E4DA-4BA9-90C1-2899-9D79F91CA6B5}"/>
              </a:ext>
            </a:extLst>
          </p:cNvPr>
          <p:cNvSpPr>
            <a:spLocks noGrp="1"/>
          </p:cNvSpPr>
          <p:nvPr>
            <p:ph type="sldNum" sz="quarter" idx="12"/>
          </p:nvPr>
        </p:nvSpPr>
        <p:spPr/>
        <p:txBody>
          <a:bodyPr/>
          <a:lstStyle/>
          <a:p>
            <a:fld id="{B78C1298-7B46-4700-916B-5EBEA48A7E92}" type="slidenum">
              <a:rPr lang="en-US" smtClean="0"/>
              <a:pPr/>
              <a:t>22</a:t>
            </a:fld>
            <a:endParaRPr lang="en-US"/>
          </a:p>
        </p:txBody>
      </p:sp>
      <p:graphicFrame>
        <p:nvGraphicFramePr>
          <p:cNvPr id="7" name="Tabel 6">
            <a:extLst>
              <a:ext uri="{FF2B5EF4-FFF2-40B4-BE49-F238E27FC236}">
                <a16:creationId xmlns:a16="http://schemas.microsoft.com/office/drawing/2014/main" id="{EC58D46E-0F5A-C1F4-34FE-884B0907DE95}"/>
              </a:ext>
            </a:extLst>
          </p:cNvPr>
          <p:cNvGraphicFramePr>
            <a:graphicFrameLocks noGrp="1"/>
          </p:cNvGraphicFramePr>
          <p:nvPr/>
        </p:nvGraphicFramePr>
        <p:xfrm>
          <a:off x="1097280" y="2204864"/>
          <a:ext cx="10058400" cy="1371600"/>
        </p:xfrm>
        <a:graphic>
          <a:graphicData uri="http://schemas.openxmlformats.org/drawingml/2006/table">
            <a:tbl>
              <a:tblPr/>
              <a:tblGrid>
                <a:gridCol w="1944414">
                  <a:extLst>
                    <a:ext uri="{9D8B030D-6E8A-4147-A177-3AD203B41FA5}">
                      <a16:colId xmlns:a16="http://schemas.microsoft.com/office/drawing/2014/main" val="3740388117"/>
                    </a:ext>
                  </a:extLst>
                </a:gridCol>
                <a:gridCol w="861848">
                  <a:extLst>
                    <a:ext uri="{9D8B030D-6E8A-4147-A177-3AD203B41FA5}">
                      <a16:colId xmlns:a16="http://schemas.microsoft.com/office/drawing/2014/main" val="3299809631"/>
                    </a:ext>
                  </a:extLst>
                </a:gridCol>
                <a:gridCol w="2060028">
                  <a:extLst>
                    <a:ext uri="{9D8B030D-6E8A-4147-A177-3AD203B41FA5}">
                      <a16:colId xmlns:a16="http://schemas.microsoft.com/office/drawing/2014/main" val="3117812858"/>
                    </a:ext>
                  </a:extLst>
                </a:gridCol>
                <a:gridCol w="157655">
                  <a:extLst>
                    <a:ext uri="{9D8B030D-6E8A-4147-A177-3AD203B41FA5}">
                      <a16:colId xmlns:a16="http://schemas.microsoft.com/office/drawing/2014/main" val="2226639910"/>
                    </a:ext>
                  </a:extLst>
                </a:gridCol>
                <a:gridCol w="1807779">
                  <a:extLst>
                    <a:ext uri="{9D8B030D-6E8A-4147-A177-3AD203B41FA5}">
                      <a16:colId xmlns:a16="http://schemas.microsoft.com/office/drawing/2014/main" val="807965254"/>
                    </a:ext>
                  </a:extLst>
                </a:gridCol>
                <a:gridCol w="210207">
                  <a:extLst>
                    <a:ext uri="{9D8B030D-6E8A-4147-A177-3AD203B41FA5}">
                      <a16:colId xmlns:a16="http://schemas.microsoft.com/office/drawing/2014/main" val="3275627856"/>
                    </a:ext>
                  </a:extLst>
                </a:gridCol>
                <a:gridCol w="1692166">
                  <a:extLst>
                    <a:ext uri="{9D8B030D-6E8A-4147-A177-3AD203B41FA5}">
                      <a16:colId xmlns:a16="http://schemas.microsoft.com/office/drawing/2014/main" val="1372221296"/>
                    </a:ext>
                  </a:extLst>
                </a:gridCol>
                <a:gridCol w="1324303">
                  <a:extLst>
                    <a:ext uri="{9D8B030D-6E8A-4147-A177-3AD203B41FA5}">
                      <a16:colId xmlns:a16="http://schemas.microsoft.com/office/drawing/2014/main" val="880256937"/>
                    </a:ext>
                  </a:extLst>
                </a:gridCol>
              </a:tblGrid>
              <a:tr h="152400">
                <a:tc>
                  <a:txBody>
                    <a:bodyPr/>
                    <a:lstStyle/>
                    <a:p>
                      <a:pPr algn="l" fontAlgn="b">
                        <a:buNone/>
                      </a:pPr>
                      <a:endParaRPr lang="nl-NL" sz="9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buNone/>
                      </a:pPr>
                      <a:endParaRPr lang="nl-NL" sz="900" b="0" i="0" u="none" strike="noStrike">
                        <a:solidFill>
                          <a:srgbClr val="000000"/>
                        </a:solidFill>
                        <a:effectLst/>
                        <a:latin typeface="Aptos Narrow" panose="020B0004020202020204" pitchFamily="34" charset="0"/>
                      </a:endParaRPr>
                    </a:p>
                  </a:txBody>
                  <a:tcPr marL="0" marR="0" marT="0" marB="0" anchor="b">
                    <a:lnL>
                      <a:noFill/>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MA</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DI</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WO</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DO</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VR</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ZA</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86091942"/>
                  </a:ext>
                </a:extLst>
              </a:tr>
              <a:tr h="152400">
                <a:tc>
                  <a:txBody>
                    <a:bodyPr/>
                    <a:lstStyle/>
                    <a:p>
                      <a:pPr algn="l" fontAlgn="b">
                        <a:buNone/>
                      </a:pPr>
                      <a:r>
                        <a:rPr lang="nl-NL" sz="900" b="0" i="0" u="none" strike="noStrike">
                          <a:solidFill>
                            <a:srgbClr val="000000"/>
                          </a:solidFill>
                          <a:effectLst/>
                          <a:latin typeface="Aptos Narrow" panose="020B0004020202020204" pitchFamily="34" charset="0"/>
                        </a:rPr>
                        <a:t>Fyio</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9 - 12 op rijkerswoerd</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93463188"/>
                  </a:ext>
                </a:extLst>
              </a:tr>
              <a:tr h="152400">
                <a:tc>
                  <a:txBody>
                    <a:bodyPr/>
                    <a:lstStyle/>
                    <a:p>
                      <a:pPr algn="l" fontAlgn="b">
                        <a:buNone/>
                      </a:pPr>
                      <a:r>
                        <a:rPr lang="nl-NL" sz="9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37789521"/>
                  </a:ext>
                </a:extLst>
              </a:tr>
              <a:tr h="152400">
                <a:tc>
                  <a:txBody>
                    <a:bodyPr/>
                    <a:lstStyle/>
                    <a:p>
                      <a:pPr algn="l" fontAlgn="b">
                        <a:buNone/>
                      </a:pPr>
                      <a:r>
                        <a:rPr lang="nl-NL" sz="900" b="1" i="0" u="none" strike="noStrike">
                          <a:solidFill>
                            <a:srgbClr val="000000"/>
                          </a:solidFill>
                          <a:effectLst/>
                          <a:latin typeface="Aptos Narrow" panose="020B0004020202020204" pitchFamily="34" charset="0"/>
                        </a:rPr>
                        <a:t>Keeperstraining:</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37309595"/>
                  </a:ext>
                </a:extLst>
              </a:tr>
              <a:tr h="152400">
                <a:tc>
                  <a:txBody>
                    <a:bodyPr/>
                    <a:lstStyle/>
                    <a:p>
                      <a:pPr algn="l" fontAlgn="b">
                        <a:buNone/>
                      </a:pPr>
                      <a:r>
                        <a:rPr lang="nl-NL" sz="900" b="0" i="0" u="none" strike="noStrike">
                          <a:solidFill>
                            <a:srgbClr val="000000"/>
                          </a:solidFill>
                          <a:effectLst/>
                          <a:latin typeface="Aptos Narrow" panose="020B0004020202020204" pitchFamily="34" charset="0"/>
                        </a:rPr>
                        <a:t>HSG</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Jongens/meiden</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Rijkerswoerd 10:00 - 11:00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29602658"/>
                  </a:ext>
                </a:extLst>
              </a:tr>
              <a:tr h="152400">
                <a:tc>
                  <a:txBody>
                    <a:bodyPr/>
                    <a:lstStyle/>
                    <a:p>
                      <a:pPr algn="l" fontAlgn="b">
                        <a:buNone/>
                      </a:pPr>
                      <a:r>
                        <a:rPr lang="nl-NL" sz="900" b="0" i="0" u="none" strike="noStrike">
                          <a:solidFill>
                            <a:srgbClr val="000000"/>
                          </a:solidFill>
                          <a:effectLst/>
                          <a:latin typeface="Aptos Narrow" panose="020B0004020202020204" pitchFamily="34" charset="0"/>
                        </a:rPr>
                        <a:t>Toplijn</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Jongens/meiden</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Tijdens de training*</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Tijdens de training</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Rijkerswoerd 10:00 - 11:00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16652023"/>
                  </a:ext>
                </a:extLst>
              </a:tr>
              <a:tr h="152400">
                <a:tc>
                  <a:txBody>
                    <a:bodyPr/>
                    <a:lstStyle/>
                    <a:p>
                      <a:pPr algn="l" fontAlgn="b">
                        <a:buNone/>
                      </a:pPr>
                      <a:r>
                        <a:rPr lang="nl-NL" sz="900" b="0" i="0" u="none" strike="noStrike">
                          <a:solidFill>
                            <a:srgbClr val="000000"/>
                          </a:solidFill>
                          <a:effectLst/>
                          <a:latin typeface="Aptos Narrow" panose="020B0004020202020204" pitchFamily="34" charset="0"/>
                        </a:rPr>
                        <a:t>B-jeugd HSG/toplijn</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jongens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Tijdens de training</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Tijdens de training**</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55128923"/>
                  </a:ext>
                </a:extLst>
              </a:tr>
              <a:tr h="152400">
                <a:tc>
                  <a:txBody>
                    <a:bodyPr/>
                    <a:lstStyle/>
                    <a:p>
                      <a:pPr algn="l" fontAlgn="b">
                        <a:buNone/>
                      </a:pPr>
                      <a:r>
                        <a:rPr lang="nl-NL" sz="900" b="0" i="0" u="none" strike="noStrike">
                          <a:solidFill>
                            <a:srgbClr val="000000"/>
                          </a:solidFill>
                          <a:effectLst/>
                          <a:latin typeface="Aptos Narrow" panose="020B0004020202020204" pitchFamily="34" charset="0"/>
                        </a:rPr>
                        <a:t>A-jeugd HSG/toplijn</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jongens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Tijdens de training**</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9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95797089"/>
                  </a:ext>
                </a:extLst>
              </a:tr>
              <a:tr h="152400">
                <a:tc>
                  <a:txBody>
                    <a:bodyPr/>
                    <a:lstStyle/>
                    <a:p>
                      <a:pPr algn="l" fontAlgn="b">
                        <a:buNone/>
                      </a:pPr>
                      <a:endParaRPr lang="nl-NL" sz="900" b="0" i="0" u="none" strike="noStrike">
                        <a:solidFill>
                          <a:srgbClr val="000000"/>
                        </a:solidFill>
                        <a:effectLst/>
                        <a:latin typeface="Aptos Narrow" panose="020B00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buNone/>
                      </a:pPr>
                      <a:endParaRPr lang="nl-NL" sz="900" b="0" i="0" u="none" strike="noStrike">
                        <a:solidFill>
                          <a:srgbClr val="000000"/>
                        </a:solidFill>
                        <a:effectLst/>
                        <a:latin typeface="Aptos Narrow" panose="020B00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buNone/>
                      </a:pPr>
                      <a:r>
                        <a:rPr lang="nl-NL" sz="900" b="0" i="0" u="none" strike="noStrike">
                          <a:solidFill>
                            <a:srgbClr val="000000"/>
                          </a:solidFill>
                          <a:effectLst/>
                          <a:latin typeface="Aptos Narrow" panose="020B0004020202020204" pitchFamily="34" charset="0"/>
                        </a:rPr>
                        <a:t>*1 keer 2wk dumpel andere week Giesbeek</a:t>
                      </a: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buNone/>
                      </a:pPr>
                      <a:endParaRPr lang="nl-NL" sz="900" b="0" i="0" u="none" strike="noStrike">
                        <a:solidFill>
                          <a:srgbClr val="000000"/>
                        </a:solidFill>
                        <a:effectLst/>
                        <a:latin typeface="Aptos Narrow" panose="020B00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buNone/>
                      </a:pPr>
                      <a:r>
                        <a:rPr lang="nl-NL" sz="900" b="0" i="0" u="none" strike="noStrike">
                          <a:solidFill>
                            <a:srgbClr val="000000"/>
                          </a:solidFill>
                          <a:effectLst/>
                          <a:latin typeface="Aptos Narrow" panose="020B0004020202020204" pitchFamily="34" charset="0"/>
                        </a:rPr>
                        <a:t>**om de week</a:t>
                      </a: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buNone/>
                      </a:pPr>
                      <a:endParaRPr lang="nl-NL" sz="900" b="0" i="0" u="none" strike="noStrike">
                        <a:solidFill>
                          <a:srgbClr val="000000"/>
                        </a:solidFill>
                        <a:effectLst/>
                        <a:latin typeface="Aptos Narrow" panose="020B00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buNone/>
                      </a:pPr>
                      <a:endParaRPr lang="nl-NL" sz="900" b="0" i="0" u="none" strike="noStrike">
                        <a:solidFill>
                          <a:srgbClr val="000000"/>
                        </a:solidFill>
                        <a:effectLst/>
                        <a:latin typeface="Aptos Narrow" panose="020B00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buNone/>
                      </a:pPr>
                      <a:endParaRPr lang="nl-NL" sz="900" b="0" i="0" u="none" strike="noStrike" dirty="0">
                        <a:solidFill>
                          <a:srgbClr val="000000"/>
                        </a:solidFill>
                        <a:effectLst/>
                        <a:latin typeface="Aptos Narrow" panose="020B00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3324427202"/>
                  </a:ext>
                </a:extLst>
              </a:tr>
            </a:tbl>
          </a:graphicData>
        </a:graphic>
      </p:graphicFrame>
      <p:graphicFrame>
        <p:nvGraphicFramePr>
          <p:cNvPr id="8" name="Tabel 7">
            <a:extLst>
              <a:ext uri="{FF2B5EF4-FFF2-40B4-BE49-F238E27FC236}">
                <a16:creationId xmlns:a16="http://schemas.microsoft.com/office/drawing/2014/main" id="{79BAEB07-8EF0-8EF2-5C3D-A3B218030E6E}"/>
              </a:ext>
            </a:extLst>
          </p:cNvPr>
          <p:cNvGraphicFramePr>
            <a:graphicFrameLocks noGrp="1"/>
          </p:cNvGraphicFramePr>
          <p:nvPr/>
        </p:nvGraphicFramePr>
        <p:xfrm>
          <a:off x="1171621" y="3925101"/>
          <a:ext cx="10058399" cy="1391160"/>
        </p:xfrm>
        <a:graphic>
          <a:graphicData uri="http://schemas.openxmlformats.org/drawingml/2006/table">
            <a:tbl>
              <a:tblPr/>
              <a:tblGrid>
                <a:gridCol w="1768825">
                  <a:extLst>
                    <a:ext uri="{9D8B030D-6E8A-4147-A177-3AD203B41FA5}">
                      <a16:colId xmlns:a16="http://schemas.microsoft.com/office/drawing/2014/main" val="4141427839"/>
                    </a:ext>
                  </a:extLst>
                </a:gridCol>
                <a:gridCol w="784020">
                  <a:extLst>
                    <a:ext uri="{9D8B030D-6E8A-4147-A177-3AD203B41FA5}">
                      <a16:colId xmlns:a16="http://schemas.microsoft.com/office/drawing/2014/main" val="490878567"/>
                    </a:ext>
                  </a:extLst>
                </a:gridCol>
                <a:gridCol w="1873998">
                  <a:extLst>
                    <a:ext uri="{9D8B030D-6E8A-4147-A177-3AD203B41FA5}">
                      <a16:colId xmlns:a16="http://schemas.microsoft.com/office/drawing/2014/main" val="798950653"/>
                    </a:ext>
                  </a:extLst>
                </a:gridCol>
                <a:gridCol w="143418">
                  <a:extLst>
                    <a:ext uri="{9D8B030D-6E8A-4147-A177-3AD203B41FA5}">
                      <a16:colId xmlns:a16="http://schemas.microsoft.com/office/drawing/2014/main" val="2042599197"/>
                    </a:ext>
                  </a:extLst>
                </a:gridCol>
                <a:gridCol w="1768825">
                  <a:extLst>
                    <a:ext uri="{9D8B030D-6E8A-4147-A177-3AD203B41FA5}">
                      <a16:colId xmlns:a16="http://schemas.microsoft.com/office/drawing/2014/main" val="3689836498"/>
                    </a:ext>
                  </a:extLst>
                </a:gridCol>
                <a:gridCol w="191224">
                  <a:extLst>
                    <a:ext uri="{9D8B030D-6E8A-4147-A177-3AD203B41FA5}">
                      <a16:colId xmlns:a16="http://schemas.microsoft.com/office/drawing/2014/main" val="1628238386"/>
                    </a:ext>
                  </a:extLst>
                </a:gridCol>
                <a:gridCol w="1539356">
                  <a:extLst>
                    <a:ext uri="{9D8B030D-6E8A-4147-A177-3AD203B41FA5}">
                      <a16:colId xmlns:a16="http://schemas.microsoft.com/office/drawing/2014/main" val="2251436515"/>
                    </a:ext>
                  </a:extLst>
                </a:gridCol>
                <a:gridCol w="1988733">
                  <a:extLst>
                    <a:ext uri="{9D8B030D-6E8A-4147-A177-3AD203B41FA5}">
                      <a16:colId xmlns:a16="http://schemas.microsoft.com/office/drawing/2014/main" val="2297998008"/>
                    </a:ext>
                  </a:extLst>
                </a:gridCol>
              </a:tblGrid>
              <a:tr h="143418">
                <a:tc>
                  <a:txBody>
                    <a:bodyPr/>
                    <a:lstStyle/>
                    <a:p>
                      <a:pPr algn="l" fontAlgn="b">
                        <a:buNone/>
                      </a:pPr>
                      <a:endParaRPr lang="nl-NL" sz="8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buNone/>
                      </a:pPr>
                      <a:endParaRPr lang="nl-NL" sz="8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a:noFill/>
                    </a:lnB>
                    <a:noFill/>
                  </a:tcPr>
                </a:tc>
                <a:tc>
                  <a:txBody>
                    <a:bodyPr/>
                    <a:lstStyle/>
                    <a:p>
                      <a:pPr algn="l" fontAlgn="b">
                        <a:buNone/>
                      </a:pPr>
                      <a:endParaRPr lang="nl-NL" sz="8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l" fontAlgn="b">
                        <a:buNone/>
                      </a:pPr>
                      <a:endParaRPr lang="nl-NL" sz="8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l" fontAlgn="b">
                        <a:buNone/>
                      </a:pPr>
                      <a:endParaRPr lang="nl-NL" sz="8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l" fontAlgn="b">
                        <a:buNone/>
                      </a:pPr>
                      <a:endParaRPr lang="nl-NL" sz="8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l" fontAlgn="b">
                        <a:buNone/>
                      </a:pPr>
                      <a:endParaRPr lang="nl-NL" sz="8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l" fontAlgn="b">
                        <a:buNone/>
                      </a:pPr>
                      <a:endParaRPr lang="nl-NL" sz="8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31193439"/>
                  </a:ext>
                </a:extLst>
              </a:tr>
              <a:tr h="138638">
                <a:tc>
                  <a:txBody>
                    <a:bodyPr/>
                    <a:lstStyle/>
                    <a:p>
                      <a:pPr algn="l" fontAlgn="b">
                        <a:buNone/>
                      </a:pPr>
                      <a:endParaRPr lang="nl-NL" sz="800" b="0" i="0" u="none" strike="noStrike">
                        <a:solidFill>
                          <a:srgbClr val="000000"/>
                        </a:solidFill>
                        <a:effectLst/>
                        <a:latin typeface="Aptos Narrow" panose="020B000402020202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buNone/>
                      </a:pPr>
                      <a:endParaRPr lang="nl-NL" sz="800" b="0" i="0" u="none" strike="noStrike">
                        <a:solidFill>
                          <a:srgbClr val="000000"/>
                        </a:solidFill>
                        <a:effectLst/>
                        <a:latin typeface="Aptos Narrow" panose="020B0004020202020204" pitchFamily="34" charset="0"/>
                      </a:endParaRPr>
                    </a:p>
                  </a:txBody>
                  <a:tcPr marL="0" marR="0" marT="0" marB="0" anchor="b">
                    <a:lnL>
                      <a:noFill/>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MA</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DI</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WO</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DO</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VR</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ZA</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9025023"/>
                  </a:ext>
                </a:extLst>
              </a:tr>
              <a:tr h="138638">
                <a:tc>
                  <a:txBody>
                    <a:bodyPr/>
                    <a:lstStyle/>
                    <a:p>
                      <a:pPr algn="l" fontAlgn="b">
                        <a:buNone/>
                      </a:pPr>
                      <a:r>
                        <a:rPr lang="nl-NL" sz="800" b="0" i="0" u="none" strike="noStrike">
                          <a:solidFill>
                            <a:srgbClr val="000000"/>
                          </a:solidFill>
                          <a:effectLst/>
                          <a:latin typeface="Aptos Narrow" panose="020B0004020202020204" pitchFamily="34" charset="0"/>
                        </a:rPr>
                        <a:t>Fyio</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Lotte van Noesel</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67198433"/>
                  </a:ext>
                </a:extLst>
              </a:tr>
              <a:tr h="138638">
                <a:tc>
                  <a:txBody>
                    <a:bodyPr/>
                    <a:lstStyle/>
                    <a:p>
                      <a:pPr algn="l" fontAlgn="b">
                        <a:buNone/>
                      </a:pPr>
                      <a:r>
                        <a:rPr lang="nl-NL" sz="8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56395714"/>
                  </a:ext>
                </a:extLst>
              </a:tr>
              <a:tr h="138638">
                <a:tc>
                  <a:txBody>
                    <a:bodyPr/>
                    <a:lstStyle/>
                    <a:p>
                      <a:pPr algn="l" fontAlgn="b">
                        <a:buNone/>
                      </a:pPr>
                      <a:r>
                        <a:rPr lang="nl-NL" sz="800" b="1" i="0" u="none" strike="noStrike">
                          <a:solidFill>
                            <a:srgbClr val="000000"/>
                          </a:solidFill>
                          <a:effectLst/>
                          <a:latin typeface="Aptos Narrow" panose="020B0004020202020204" pitchFamily="34" charset="0"/>
                        </a:rPr>
                        <a:t>Keeperstraining:</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47267567"/>
                  </a:ext>
                </a:extLst>
              </a:tr>
              <a:tr h="138638">
                <a:tc>
                  <a:txBody>
                    <a:bodyPr/>
                    <a:lstStyle/>
                    <a:p>
                      <a:pPr algn="l" fontAlgn="b">
                        <a:buNone/>
                      </a:pPr>
                      <a:r>
                        <a:rPr lang="nl-NL" sz="800" b="0" i="0" u="none" strike="noStrike">
                          <a:solidFill>
                            <a:srgbClr val="000000"/>
                          </a:solidFill>
                          <a:effectLst/>
                          <a:latin typeface="Aptos Narrow" panose="020B0004020202020204" pitchFamily="34" charset="0"/>
                        </a:rPr>
                        <a:t>HSG</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Jongens/meiden</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Paul, Hosep</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06187360"/>
                  </a:ext>
                </a:extLst>
              </a:tr>
              <a:tr h="138638">
                <a:tc>
                  <a:txBody>
                    <a:bodyPr/>
                    <a:lstStyle/>
                    <a:p>
                      <a:pPr algn="l" fontAlgn="b">
                        <a:buNone/>
                      </a:pPr>
                      <a:r>
                        <a:rPr lang="nl-NL" sz="800" b="0" i="0" u="none" strike="noStrike">
                          <a:solidFill>
                            <a:srgbClr val="000000"/>
                          </a:solidFill>
                          <a:effectLst/>
                          <a:latin typeface="Aptos Narrow" panose="020B0004020202020204" pitchFamily="34" charset="0"/>
                        </a:rPr>
                        <a:t>Toplijn</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Jongens/meiden</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Lennard*</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Paul, Jesper</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Paul, Hosep</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42315602"/>
                  </a:ext>
                </a:extLst>
              </a:tr>
              <a:tr h="138638">
                <a:tc>
                  <a:txBody>
                    <a:bodyPr/>
                    <a:lstStyle/>
                    <a:p>
                      <a:pPr algn="l" fontAlgn="b">
                        <a:buNone/>
                      </a:pPr>
                      <a:r>
                        <a:rPr lang="nl-NL" sz="800" b="0" i="0" u="none" strike="noStrike">
                          <a:solidFill>
                            <a:srgbClr val="000000"/>
                          </a:solidFill>
                          <a:effectLst/>
                          <a:latin typeface="Aptos Narrow" panose="020B0004020202020204" pitchFamily="34" charset="0"/>
                        </a:rPr>
                        <a:t>B-jeugd HSG/toplijn</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jongens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Ferry</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Ferry**</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73654522"/>
                  </a:ext>
                </a:extLst>
              </a:tr>
              <a:tr h="138638">
                <a:tc>
                  <a:txBody>
                    <a:bodyPr/>
                    <a:lstStyle/>
                    <a:p>
                      <a:pPr algn="l" fontAlgn="b">
                        <a:buNone/>
                      </a:pPr>
                      <a:r>
                        <a:rPr lang="nl-NL" sz="800" b="0" i="0" u="none" strike="noStrike">
                          <a:solidFill>
                            <a:srgbClr val="000000"/>
                          </a:solidFill>
                          <a:effectLst/>
                          <a:latin typeface="Aptos Narrow" panose="020B0004020202020204" pitchFamily="34" charset="0"/>
                        </a:rPr>
                        <a:t>A-jeugd HSG/toplijn</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jongens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dirty="0">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Ferry**</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nl-NL" sz="800" b="0" i="0" u="none" strike="noStrike">
                          <a:solidFill>
                            <a:srgbClr val="000000"/>
                          </a:solidFill>
                          <a:effectLst/>
                          <a:latin typeface="Aptos Narrow" panose="020B00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22438077"/>
                  </a:ext>
                </a:extLst>
              </a:tr>
              <a:tr h="138638">
                <a:tc>
                  <a:txBody>
                    <a:bodyPr/>
                    <a:lstStyle/>
                    <a:p>
                      <a:pPr algn="l" fontAlgn="b">
                        <a:buNone/>
                      </a:pPr>
                      <a:endParaRPr lang="nl-NL" sz="800" b="0" i="0" u="none" strike="noStrike">
                        <a:solidFill>
                          <a:srgbClr val="000000"/>
                        </a:solidFill>
                        <a:effectLst/>
                        <a:latin typeface="Aptos Narrow" panose="020B00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buNone/>
                      </a:pPr>
                      <a:endParaRPr lang="nl-NL" sz="800" b="0" i="0" u="none" strike="noStrike">
                        <a:solidFill>
                          <a:srgbClr val="000000"/>
                        </a:solidFill>
                        <a:effectLst/>
                        <a:latin typeface="Aptos Narrow" panose="020B00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buNone/>
                      </a:pPr>
                      <a:r>
                        <a:rPr lang="nl-NL" sz="800" b="0" i="0" u="none" strike="noStrike">
                          <a:solidFill>
                            <a:srgbClr val="000000"/>
                          </a:solidFill>
                          <a:effectLst/>
                          <a:latin typeface="Aptos Narrow" panose="020B0004020202020204" pitchFamily="34" charset="0"/>
                        </a:rPr>
                        <a:t>*1 keer 2wk dumpel andere week Giesbeek</a:t>
                      </a: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buNone/>
                      </a:pPr>
                      <a:endParaRPr lang="nl-NL" sz="800" b="0" i="0" u="none" strike="noStrike">
                        <a:solidFill>
                          <a:srgbClr val="000000"/>
                        </a:solidFill>
                        <a:effectLst/>
                        <a:latin typeface="Aptos Narrow" panose="020B00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buNone/>
                      </a:pPr>
                      <a:r>
                        <a:rPr lang="nl-NL" sz="800" b="0" i="0" u="none" strike="noStrike">
                          <a:solidFill>
                            <a:srgbClr val="000000"/>
                          </a:solidFill>
                          <a:effectLst/>
                          <a:latin typeface="Aptos Narrow" panose="020B0004020202020204" pitchFamily="34" charset="0"/>
                        </a:rPr>
                        <a:t>**om de week</a:t>
                      </a: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buNone/>
                      </a:pPr>
                      <a:endParaRPr lang="nl-NL" sz="800" b="0" i="0" u="none" strike="noStrike">
                        <a:solidFill>
                          <a:srgbClr val="000000"/>
                        </a:solidFill>
                        <a:effectLst/>
                        <a:latin typeface="Aptos Narrow" panose="020B00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buNone/>
                      </a:pPr>
                      <a:endParaRPr lang="nl-NL" sz="800" b="0" i="0" u="none" strike="noStrike">
                        <a:solidFill>
                          <a:srgbClr val="000000"/>
                        </a:solidFill>
                        <a:effectLst/>
                        <a:latin typeface="Aptos Narrow" panose="020B00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buNone/>
                      </a:pPr>
                      <a:endParaRPr lang="nl-NL" sz="800" b="0" i="0" u="none" strike="noStrike" dirty="0">
                        <a:solidFill>
                          <a:srgbClr val="000000"/>
                        </a:solidFill>
                        <a:effectLst/>
                        <a:latin typeface="Aptos Narrow" panose="020B00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1786306977"/>
                  </a:ext>
                </a:extLst>
              </a:tr>
            </a:tbl>
          </a:graphicData>
        </a:graphic>
      </p:graphicFrame>
    </p:spTree>
    <p:extLst>
      <p:ext uri="{BB962C8B-B14F-4D97-AF65-F5344CB8AC3E}">
        <p14:creationId xmlns:p14="http://schemas.microsoft.com/office/powerpoint/2010/main" val="13072758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FD1F59C-831A-5F5B-268A-F42E795A27A7}"/>
              </a:ext>
            </a:extLst>
          </p:cNvPr>
          <p:cNvSpPr>
            <a:spLocks noGrp="1"/>
          </p:cNvSpPr>
          <p:nvPr>
            <p:ph type="title"/>
          </p:nvPr>
        </p:nvSpPr>
        <p:spPr/>
        <p:txBody>
          <a:bodyPr/>
          <a:lstStyle/>
          <a:p>
            <a:r>
              <a:rPr lang="nl-NL" dirty="0">
                <a:solidFill>
                  <a:schemeClr val="accent2"/>
                </a:solidFill>
              </a:rPr>
              <a:t>Toernooien</a:t>
            </a:r>
          </a:p>
        </p:txBody>
      </p:sp>
      <p:graphicFrame>
        <p:nvGraphicFramePr>
          <p:cNvPr id="7" name="Tijdelijke aanduiding voor inhoud 6">
            <a:extLst>
              <a:ext uri="{FF2B5EF4-FFF2-40B4-BE49-F238E27FC236}">
                <a16:creationId xmlns:a16="http://schemas.microsoft.com/office/drawing/2014/main" id="{49E31A93-666F-0A85-EFEE-45473FEDFD8F}"/>
              </a:ext>
            </a:extLst>
          </p:cNvPr>
          <p:cNvGraphicFramePr>
            <a:graphicFrameLocks noGrp="1"/>
          </p:cNvGraphicFramePr>
          <p:nvPr>
            <p:ph idx="1"/>
          </p:nvPr>
        </p:nvGraphicFramePr>
        <p:xfrm>
          <a:off x="1095601" y="1844824"/>
          <a:ext cx="6705597" cy="2682240"/>
        </p:xfrm>
        <a:graphic>
          <a:graphicData uri="http://schemas.openxmlformats.org/drawingml/2006/table">
            <a:tbl>
              <a:tblPr firstRow="1" bandRow="1">
                <a:tableStyleId>{5C22544A-7EE6-4342-B048-85BDC9FD1C3A}</a:tableStyleId>
              </a:tblPr>
              <a:tblGrid>
                <a:gridCol w="2235199">
                  <a:extLst>
                    <a:ext uri="{9D8B030D-6E8A-4147-A177-3AD203B41FA5}">
                      <a16:colId xmlns:a16="http://schemas.microsoft.com/office/drawing/2014/main" val="251634811"/>
                    </a:ext>
                  </a:extLst>
                </a:gridCol>
                <a:gridCol w="2235199">
                  <a:extLst>
                    <a:ext uri="{9D8B030D-6E8A-4147-A177-3AD203B41FA5}">
                      <a16:colId xmlns:a16="http://schemas.microsoft.com/office/drawing/2014/main" val="3280797811"/>
                    </a:ext>
                  </a:extLst>
                </a:gridCol>
                <a:gridCol w="2235199">
                  <a:extLst>
                    <a:ext uri="{9D8B030D-6E8A-4147-A177-3AD203B41FA5}">
                      <a16:colId xmlns:a16="http://schemas.microsoft.com/office/drawing/2014/main" val="2618001601"/>
                    </a:ext>
                  </a:extLst>
                </a:gridCol>
              </a:tblGrid>
              <a:tr h="370840">
                <a:tc>
                  <a:txBody>
                    <a:bodyPr/>
                    <a:lstStyle/>
                    <a:p>
                      <a:r>
                        <a:rPr lang="nl-NL" dirty="0"/>
                        <a:t>Datum</a:t>
                      </a:r>
                    </a:p>
                  </a:txBody>
                  <a:tcPr/>
                </a:tc>
                <a:tc>
                  <a:txBody>
                    <a:bodyPr/>
                    <a:lstStyle/>
                    <a:p>
                      <a:r>
                        <a:rPr lang="nl-NL" dirty="0"/>
                        <a:t>Toernooi</a:t>
                      </a:r>
                    </a:p>
                  </a:txBody>
                  <a:tcPr/>
                </a:tc>
                <a:tc>
                  <a:txBody>
                    <a:bodyPr/>
                    <a:lstStyle/>
                    <a:p>
                      <a:r>
                        <a:rPr lang="nl-NL" dirty="0"/>
                        <a:t>Teams</a:t>
                      </a:r>
                    </a:p>
                  </a:txBody>
                  <a:tcPr/>
                </a:tc>
                <a:extLst>
                  <a:ext uri="{0D108BD9-81ED-4DB2-BD59-A6C34878D82A}">
                    <a16:rowId xmlns:a16="http://schemas.microsoft.com/office/drawing/2014/main" val="350692587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200" b="0" i="0" u="none" strike="noStrike" kern="1200" cap="none" spc="0" normalizeH="0" baseline="0" noProof="0" dirty="0">
                          <a:ln>
                            <a:noFill/>
                          </a:ln>
                          <a:solidFill>
                            <a:srgbClr val="000000"/>
                          </a:solidFill>
                          <a:effectLst/>
                          <a:uLnTx/>
                          <a:uFillTx/>
                          <a:latin typeface="Calibri" panose="020F0502020204030204"/>
                          <a:ea typeface="+mn-ea"/>
                          <a:cs typeface="+mn-cs"/>
                        </a:rPr>
                        <a:t>22 -12-2025</a:t>
                      </a:r>
                    </a:p>
                  </a:txBody>
                  <a:tcPr/>
                </a:tc>
                <a:tc>
                  <a:txBody>
                    <a:bodyPr/>
                    <a:lstStyle/>
                    <a:p>
                      <a:r>
                        <a:rPr lang="nl-NL" sz="1200" dirty="0"/>
                        <a:t>HS Haaglanden</a:t>
                      </a:r>
                    </a:p>
                  </a:txBody>
                  <a:tcPr/>
                </a:tc>
                <a:tc>
                  <a:txBody>
                    <a:bodyPr/>
                    <a:lstStyle/>
                    <a:p>
                      <a:r>
                        <a:rPr lang="nl-NL" sz="1200" dirty="0"/>
                        <a:t>C- jeugd</a:t>
                      </a:r>
                    </a:p>
                  </a:txBody>
                  <a:tcPr/>
                </a:tc>
                <a:extLst>
                  <a:ext uri="{0D108BD9-81ED-4DB2-BD59-A6C34878D82A}">
                    <a16:rowId xmlns:a16="http://schemas.microsoft.com/office/drawing/2014/main" val="264756814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200" b="0" i="0" u="none" strike="noStrike" kern="1200" cap="none" spc="0" normalizeH="0" baseline="0" noProof="0" dirty="0">
                          <a:ln>
                            <a:noFill/>
                          </a:ln>
                          <a:solidFill>
                            <a:srgbClr val="000000"/>
                          </a:solidFill>
                          <a:effectLst/>
                          <a:uLnTx/>
                          <a:uFillTx/>
                          <a:latin typeface="Calibri" panose="020F0502020204030204"/>
                          <a:ea typeface="+mn-ea"/>
                          <a:cs typeface="+mn-cs"/>
                        </a:rPr>
                        <a:t>23 -12-2025</a:t>
                      </a:r>
                    </a:p>
                  </a:txBody>
                  <a:tcPr/>
                </a:tc>
                <a:tc>
                  <a:txBody>
                    <a:bodyPr/>
                    <a:lstStyle/>
                    <a:p>
                      <a:r>
                        <a:rPr lang="nl-NL" sz="1200" dirty="0"/>
                        <a:t>HS Haaglanden</a:t>
                      </a:r>
                    </a:p>
                  </a:txBody>
                  <a:tcPr/>
                </a:tc>
                <a:tc>
                  <a:txBody>
                    <a:bodyPr/>
                    <a:lstStyle/>
                    <a:p>
                      <a:r>
                        <a:rPr lang="nl-NL" sz="1200" dirty="0"/>
                        <a:t>B- jeugd</a:t>
                      </a:r>
                    </a:p>
                  </a:txBody>
                  <a:tcPr/>
                </a:tc>
                <a:extLst>
                  <a:ext uri="{0D108BD9-81ED-4DB2-BD59-A6C34878D82A}">
                    <a16:rowId xmlns:a16="http://schemas.microsoft.com/office/drawing/2014/main" val="422489053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200" b="0" i="0" u="none" strike="noStrike" kern="1200" cap="none" spc="0" normalizeH="0" baseline="0" noProof="0" dirty="0">
                          <a:ln>
                            <a:noFill/>
                          </a:ln>
                          <a:solidFill>
                            <a:srgbClr val="000000"/>
                          </a:solidFill>
                          <a:effectLst/>
                          <a:uLnTx/>
                          <a:uFillTx/>
                          <a:latin typeface="Calibri" panose="020F0502020204030204"/>
                          <a:ea typeface="+mn-ea"/>
                          <a:cs typeface="+mn-cs"/>
                        </a:rPr>
                        <a:t>27 -12-2025</a:t>
                      </a:r>
                    </a:p>
                  </a:txBody>
                  <a:tcPr/>
                </a:tc>
                <a:tc>
                  <a:txBody>
                    <a:bodyPr/>
                    <a:lstStyle/>
                    <a:p>
                      <a:r>
                        <a:rPr lang="nl-NL" sz="1200" dirty="0"/>
                        <a:t>Salland</a:t>
                      </a:r>
                    </a:p>
                  </a:txBody>
                  <a:tcPr/>
                </a:tc>
                <a:tc>
                  <a:txBody>
                    <a:bodyPr/>
                    <a:lstStyle/>
                    <a:p>
                      <a:r>
                        <a:rPr lang="nl-NL" sz="1200" dirty="0"/>
                        <a:t>E en D jeugd</a:t>
                      </a:r>
                    </a:p>
                  </a:txBody>
                  <a:tcPr/>
                </a:tc>
                <a:extLst>
                  <a:ext uri="{0D108BD9-81ED-4DB2-BD59-A6C34878D82A}">
                    <a16:rowId xmlns:a16="http://schemas.microsoft.com/office/drawing/2014/main" val="2077839472"/>
                  </a:ext>
                </a:extLst>
              </a:tr>
              <a:tr h="370840">
                <a:tc>
                  <a:txBody>
                    <a:bodyPr/>
                    <a:lstStyle/>
                    <a:p>
                      <a:r>
                        <a:rPr lang="nl-NL" sz="1200" dirty="0"/>
                        <a:t>?</a:t>
                      </a:r>
                    </a:p>
                  </a:txBody>
                  <a:tcPr/>
                </a:tc>
                <a:tc>
                  <a:txBody>
                    <a:bodyPr/>
                    <a:lstStyle/>
                    <a:p>
                      <a:r>
                        <a:rPr lang="nl-NL" sz="1200" dirty="0"/>
                        <a:t>Interland </a:t>
                      </a:r>
                      <a:r>
                        <a:rPr lang="nl-NL" sz="1200" dirty="0" err="1"/>
                        <a:t>Belgie</a:t>
                      </a:r>
                      <a:endParaRPr lang="nl-NL" sz="1200" dirty="0"/>
                    </a:p>
                  </a:txBody>
                  <a:tcPr/>
                </a:tc>
                <a:tc>
                  <a:txBody>
                    <a:bodyPr/>
                    <a:lstStyle/>
                    <a:p>
                      <a:r>
                        <a:rPr lang="nl-NL" sz="1200" dirty="0"/>
                        <a:t>B jeugd </a:t>
                      </a:r>
                      <a:r>
                        <a:rPr lang="nl-NL" sz="1200" dirty="0" err="1"/>
                        <a:t>toplijn</a:t>
                      </a:r>
                      <a:r>
                        <a:rPr lang="nl-NL" sz="1200" dirty="0"/>
                        <a:t>, meiden</a:t>
                      </a:r>
                    </a:p>
                  </a:txBody>
                  <a:tcPr/>
                </a:tc>
                <a:extLst>
                  <a:ext uri="{0D108BD9-81ED-4DB2-BD59-A6C34878D82A}">
                    <a16:rowId xmlns:a16="http://schemas.microsoft.com/office/drawing/2014/main" val="2291835705"/>
                  </a:ext>
                </a:extLst>
              </a:tr>
              <a:tr h="370840">
                <a:tc>
                  <a:txBody>
                    <a:bodyPr/>
                    <a:lstStyle/>
                    <a:p>
                      <a:r>
                        <a:rPr lang="nl-NL" sz="1200" dirty="0"/>
                        <a:t>21 -2-2026?</a:t>
                      </a:r>
                    </a:p>
                  </a:txBody>
                  <a:tcPr/>
                </a:tc>
                <a:tc>
                  <a:txBody>
                    <a:bodyPr/>
                    <a:lstStyle/>
                    <a:p>
                      <a:r>
                        <a:rPr lang="nl-NL" sz="1200" dirty="0"/>
                        <a:t>HS Utrecht</a:t>
                      </a:r>
                    </a:p>
                  </a:txBody>
                  <a:tcPr/>
                </a:tc>
                <a:tc>
                  <a:txBody>
                    <a:bodyPr/>
                    <a:lstStyle/>
                    <a:p>
                      <a:r>
                        <a:rPr lang="nl-NL" sz="1200" dirty="0"/>
                        <a:t>E t/m B jeugd</a:t>
                      </a:r>
                    </a:p>
                  </a:txBody>
                  <a:tcPr/>
                </a:tc>
                <a:extLst>
                  <a:ext uri="{0D108BD9-81ED-4DB2-BD59-A6C34878D82A}">
                    <a16:rowId xmlns:a16="http://schemas.microsoft.com/office/drawing/2014/main" val="53943597"/>
                  </a:ext>
                </a:extLst>
              </a:tr>
              <a:tr h="370840">
                <a:tc>
                  <a:txBody>
                    <a:bodyPr/>
                    <a:lstStyle/>
                    <a:p>
                      <a:r>
                        <a:rPr lang="nl-NL" sz="1200" dirty="0"/>
                        <a:t>22-5-2026 t/m 25-5-2026</a:t>
                      </a:r>
                    </a:p>
                  </a:txBody>
                  <a:tcPr/>
                </a:tc>
                <a:tc>
                  <a:txBody>
                    <a:bodyPr/>
                    <a:lstStyle/>
                    <a:p>
                      <a:r>
                        <a:rPr lang="nl-NL" sz="1200" dirty="0" err="1"/>
                        <a:t>Verlel</a:t>
                      </a:r>
                      <a:endParaRPr lang="nl-NL" sz="1200" dirty="0"/>
                    </a:p>
                  </a:txBody>
                  <a:tcPr/>
                </a:tc>
                <a:tc>
                  <a:txBody>
                    <a:bodyPr/>
                    <a:lstStyle/>
                    <a:p>
                      <a:r>
                        <a:rPr lang="nl-NL" sz="1200" dirty="0"/>
                        <a:t>C t/m B jeugd (jongens en meiden) en A jeugd meiden</a:t>
                      </a:r>
                    </a:p>
                  </a:txBody>
                  <a:tcPr/>
                </a:tc>
                <a:extLst>
                  <a:ext uri="{0D108BD9-81ED-4DB2-BD59-A6C34878D82A}">
                    <a16:rowId xmlns:a16="http://schemas.microsoft.com/office/drawing/2014/main" val="1377711136"/>
                  </a:ext>
                </a:extLst>
              </a:tr>
            </a:tbl>
          </a:graphicData>
        </a:graphic>
      </p:graphicFrame>
      <p:sp>
        <p:nvSpPr>
          <p:cNvPr id="6" name="Tijdelijke aanduiding voor dianummer 5">
            <a:extLst>
              <a:ext uri="{FF2B5EF4-FFF2-40B4-BE49-F238E27FC236}">
                <a16:creationId xmlns:a16="http://schemas.microsoft.com/office/drawing/2014/main" id="{740F3B88-BAD2-5990-A418-07BD953B04C8}"/>
              </a:ext>
            </a:extLst>
          </p:cNvPr>
          <p:cNvSpPr>
            <a:spLocks noGrp="1"/>
          </p:cNvSpPr>
          <p:nvPr>
            <p:ph type="sldNum" sz="quarter" idx="12"/>
          </p:nvPr>
        </p:nvSpPr>
        <p:spPr/>
        <p:txBody>
          <a:bodyPr/>
          <a:lstStyle/>
          <a:p>
            <a:fld id="{B78C1298-7B46-4700-916B-5EBEA48A7E92}" type="slidenum">
              <a:rPr lang="en-US" smtClean="0"/>
              <a:pPr/>
              <a:t>23</a:t>
            </a:fld>
            <a:endParaRPr lang="en-US"/>
          </a:p>
        </p:txBody>
      </p:sp>
      <p:sp>
        <p:nvSpPr>
          <p:cNvPr id="8" name="Rechthoek 7">
            <a:extLst>
              <a:ext uri="{FF2B5EF4-FFF2-40B4-BE49-F238E27FC236}">
                <a16:creationId xmlns:a16="http://schemas.microsoft.com/office/drawing/2014/main" id="{D7CDD358-A4A7-597B-C684-DB58EC540DFD}"/>
              </a:ext>
            </a:extLst>
          </p:cNvPr>
          <p:cNvSpPr/>
          <p:nvPr/>
        </p:nvSpPr>
        <p:spPr>
          <a:xfrm>
            <a:off x="8400256" y="1844824"/>
            <a:ext cx="3347651" cy="249428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t>Data komt via de website in de agenda beschikbaar.</a:t>
            </a:r>
          </a:p>
          <a:p>
            <a:pPr algn="ctr"/>
            <a:r>
              <a:rPr lang="nl-NL" dirty="0"/>
              <a:t>Deelname wordt gevraagd via de datumprikker, waar detail informatie in gedeeld zal worden incl. kosten voor deelname en team indeling en begeleiding</a:t>
            </a:r>
          </a:p>
        </p:txBody>
      </p:sp>
      <p:sp>
        <p:nvSpPr>
          <p:cNvPr id="9" name="Rechthoek: afgeronde hoeken 8">
            <a:extLst>
              <a:ext uri="{FF2B5EF4-FFF2-40B4-BE49-F238E27FC236}">
                <a16:creationId xmlns:a16="http://schemas.microsoft.com/office/drawing/2014/main" id="{A0D799E6-0D5F-4A0C-54A3-016B3263B459}"/>
              </a:ext>
            </a:extLst>
          </p:cNvPr>
          <p:cNvSpPr/>
          <p:nvPr/>
        </p:nvSpPr>
        <p:spPr>
          <a:xfrm>
            <a:off x="1077018" y="4907719"/>
            <a:ext cx="10779622" cy="936104"/>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t>Dit jaar gaan er ook weer gezamenlijke trainingen en wedstrijden met Munster en Everswinkel plaats vinden, afstemming hierover vindt plaats, wanneer data bekend is zal dit via de website gedeeld worden en deelname via de datumprikker gevraagd worden </a:t>
            </a:r>
          </a:p>
        </p:txBody>
      </p:sp>
    </p:spTree>
    <p:extLst>
      <p:ext uri="{BB962C8B-B14F-4D97-AF65-F5344CB8AC3E}">
        <p14:creationId xmlns:p14="http://schemas.microsoft.com/office/powerpoint/2010/main" val="1906320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322D13E-1114-BF1C-6BBE-F15ADEB91BAD}"/>
              </a:ext>
            </a:extLst>
          </p:cNvPr>
          <p:cNvSpPr>
            <a:spLocks noGrp="1"/>
          </p:cNvSpPr>
          <p:nvPr>
            <p:ph type="title"/>
          </p:nvPr>
        </p:nvSpPr>
        <p:spPr/>
        <p:txBody>
          <a:bodyPr/>
          <a:lstStyle/>
          <a:p>
            <a:r>
              <a:rPr lang="nl-NL" dirty="0">
                <a:solidFill>
                  <a:schemeClr val="accent2"/>
                </a:solidFill>
              </a:rPr>
              <a:t>Workshops</a:t>
            </a:r>
            <a:endParaRPr lang="nl-NL" dirty="0"/>
          </a:p>
        </p:txBody>
      </p:sp>
      <p:sp>
        <p:nvSpPr>
          <p:cNvPr id="3" name="Tijdelijke aanduiding voor inhoud 2">
            <a:extLst>
              <a:ext uri="{FF2B5EF4-FFF2-40B4-BE49-F238E27FC236}">
                <a16:creationId xmlns:a16="http://schemas.microsoft.com/office/drawing/2014/main" id="{4D2A0CC6-2391-A396-5CCF-579BFEEA8F60}"/>
              </a:ext>
            </a:extLst>
          </p:cNvPr>
          <p:cNvSpPr>
            <a:spLocks noGrp="1"/>
          </p:cNvSpPr>
          <p:nvPr>
            <p:ph idx="1"/>
          </p:nvPr>
        </p:nvSpPr>
        <p:spPr/>
        <p:txBody>
          <a:bodyPr>
            <a:normAutofit fontScale="92500" lnSpcReduction="20000"/>
          </a:bodyPr>
          <a:lstStyle/>
          <a:p>
            <a:r>
              <a:rPr lang="nl-NL" dirty="0"/>
              <a:t>Dit zijn de workshops die wij plaats willen laten vinden (afstemming vindt nog plaats), datum wordt gedeeld via de website</a:t>
            </a:r>
          </a:p>
          <a:p>
            <a:pPr marL="457200" indent="-457200">
              <a:buFont typeface="+mj-lt"/>
              <a:buAutoNum type="arabicPeriod"/>
            </a:pPr>
            <a:r>
              <a:rPr lang="nl-NL" dirty="0"/>
              <a:t>VSK (iedereen)</a:t>
            </a:r>
          </a:p>
          <a:p>
            <a:pPr marL="457200" indent="-457200">
              <a:buFont typeface="+mj-lt"/>
              <a:buAutoNum type="arabicPeriod"/>
            </a:pPr>
            <a:r>
              <a:rPr lang="nl-NL" dirty="0"/>
              <a:t>Training topsporters en blessure preventie (iedereen)</a:t>
            </a:r>
          </a:p>
          <a:p>
            <a:pPr marL="457200" indent="-457200">
              <a:buFont typeface="+mj-lt"/>
              <a:buAutoNum type="arabicPeriod"/>
            </a:pPr>
            <a:r>
              <a:rPr lang="nl-NL" dirty="0"/>
              <a:t>Wat is de </a:t>
            </a:r>
            <a:r>
              <a:rPr lang="nl-NL" dirty="0" err="1"/>
              <a:t>Toplijn</a:t>
            </a:r>
            <a:r>
              <a:rPr lang="nl-NL" dirty="0"/>
              <a:t> (</a:t>
            </a:r>
            <a:r>
              <a:rPr lang="nl-NL" dirty="0" err="1"/>
              <a:t>incl</a:t>
            </a:r>
            <a:r>
              <a:rPr lang="nl-NL" dirty="0"/>
              <a:t>  pop en </a:t>
            </a:r>
            <a:r>
              <a:rPr lang="nl-NL" dirty="0" err="1"/>
              <a:t>smartebase</a:t>
            </a:r>
            <a:r>
              <a:rPr lang="nl-NL" dirty="0"/>
              <a:t>) (</a:t>
            </a:r>
            <a:r>
              <a:rPr lang="nl-NL" dirty="0" err="1"/>
              <a:t>toplijn</a:t>
            </a:r>
            <a:r>
              <a:rPr lang="nl-NL" dirty="0"/>
              <a:t>)</a:t>
            </a:r>
          </a:p>
          <a:p>
            <a:pPr marL="457200" indent="-457200">
              <a:buFont typeface="+mj-lt"/>
              <a:buAutoNum type="arabicPeriod"/>
            </a:pPr>
            <a:r>
              <a:rPr lang="nl-NL" dirty="0"/>
              <a:t>Weerbaarheidstraining  (</a:t>
            </a:r>
            <a:r>
              <a:rPr lang="nl-NL" dirty="0" err="1"/>
              <a:t>toplijn</a:t>
            </a:r>
            <a:r>
              <a:rPr lang="nl-NL" dirty="0"/>
              <a:t>)</a:t>
            </a:r>
          </a:p>
          <a:p>
            <a:pPr marL="457200" indent="-457200">
              <a:buFont typeface="+mj-lt"/>
              <a:buAutoNum type="arabicPeriod"/>
            </a:pPr>
            <a:r>
              <a:rPr lang="nl-NL" dirty="0"/>
              <a:t>Uitwisseling Munster (trainers)</a:t>
            </a:r>
          </a:p>
          <a:p>
            <a:pPr marL="457200" indent="-457200">
              <a:buFont typeface="+mj-lt"/>
              <a:buAutoNum type="arabicPeriod"/>
            </a:pPr>
            <a:r>
              <a:rPr lang="nl-NL" dirty="0"/>
              <a:t>Hoe kun je het ASM model toepassen binnen jou trainingen (trainers)</a:t>
            </a:r>
          </a:p>
          <a:p>
            <a:pPr marL="457200" indent="-457200">
              <a:buFont typeface="+mj-lt"/>
              <a:buAutoNum type="arabicPeriod"/>
            </a:pPr>
            <a:r>
              <a:rPr lang="nl-NL" dirty="0"/>
              <a:t>Voeding/Sportvoeding (</a:t>
            </a:r>
            <a:r>
              <a:rPr lang="nl-NL" dirty="0" err="1"/>
              <a:t>toplijn</a:t>
            </a:r>
            <a:r>
              <a:rPr lang="nl-NL" dirty="0"/>
              <a:t>)</a:t>
            </a:r>
          </a:p>
          <a:p>
            <a:pPr marL="457200" indent="-457200">
              <a:buFont typeface="+mj-lt"/>
              <a:buAutoNum type="arabicPeriod"/>
            </a:pPr>
            <a:r>
              <a:rPr lang="nl-NL" dirty="0"/>
              <a:t>Herstel (</a:t>
            </a:r>
            <a:r>
              <a:rPr lang="nl-NL" dirty="0" err="1"/>
              <a:t>toplijn</a:t>
            </a:r>
            <a:r>
              <a:rPr lang="nl-NL" dirty="0"/>
              <a:t>)</a:t>
            </a:r>
          </a:p>
          <a:p>
            <a:pPr marL="457200" indent="-457200">
              <a:buFont typeface="+mj-lt"/>
              <a:buAutoNum type="arabicPeriod"/>
            </a:pPr>
            <a:r>
              <a:rPr lang="nl-NL" dirty="0"/>
              <a:t>Ontspanning (</a:t>
            </a:r>
            <a:r>
              <a:rPr lang="nl-NL" dirty="0" err="1"/>
              <a:t>toplijn</a:t>
            </a:r>
            <a:r>
              <a:rPr lang="nl-NL" dirty="0"/>
              <a:t>)</a:t>
            </a:r>
          </a:p>
        </p:txBody>
      </p:sp>
      <p:sp>
        <p:nvSpPr>
          <p:cNvPr id="6" name="Tijdelijke aanduiding voor dianummer 5">
            <a:extLst>
              <a:ext uri="{FF2B5EF4-FFF2-40B4-BE49-F238E27FC236}">
                <a16:creationId xmlns:a16="http://schemas.microsoft.com/office/drawing/2014/main" id="{4B9CECCE-5615-75FB-3019-0DDFC680752B}"/>
              </a:ext>
            </a:extLst>
          </p:cNvPr>
          <p:cNvSpPr>
            <a:spLocks noGrp="1"/>
          </p:cNvSpPr>
          <p:nvPr>
            <p:ph type="sldNum" sz="quarter" idx="12"/>
          </p:nvPr>
        </p:nvSpPr>
        <p:spPr/>
        <p:txBody>
          <a:bodyPr/>
          <a:lstStyle/>
          <a:p>
            <a:fld id="{B78C1298-7B46-4700-916B-5EBEA48A7E92}" type="slidenum">
              <a:rPr lang="en-US" smtClean="0"/>
              <a:pPr/>
              <a:t>24</a:t>
            </a:fld>
            <a:endParaRPr lang="en-US"/>
          </a:p>
        </p:txBody>
      </p:sp>
    </p:spTree>
    <p:extLst>
      <p:ext uri="{BB962C8B-B14F-4D97-AF65-F5344CB8AC3E}">
        <p14:creationId xmlns:p14="http://schemas.microsoft.com/office/powerpoint/2010/main" val="40709817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Graphic 9" descr="Vraagteken met effen opvulling">
            <a:extLst>
              <a:ext uri="{FF2B5EF4-FFF2-40B4-BE49-F238E27FC236}">
                <a16:creationId xmlns:a16="http://schemas.microsoft.com/office/drawing/2014/main" id="{3E34D82C-2B98-4D45-87D6-15445DAC64F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592138" y="905933"/>
            <a:ext cx="5039728" cy="5039728"/>
          </a:xfrm>
          <a:prstGeom prst="rect">
            <a:avLst/>
          </a:prstGeom>
        </p:spPr>
      </p:pic>
      <p:sp>
        <p:nvSpPr>
          <p:cNvPr id="5" name="Tijdelijke aanduiding voor dianummer 4"/>
          <p:cNvSpPr>
            <a:spLocks noGrp="1"/>
          </p:cNvSpPr>
          <p:nvPr>
            <p:ph type="sldNum" sz="quarter" idx="12"/>
          </p:nvPr>
        </p:nvSpPr>
        <p:spPr>
          <a:xfrm>
            <a:off x="9900458" y="6459785"/>
            <a:ext cx="1312025" cy="365125"/>
          </a:xfrm>
        </p:spPr>
        <p:txBody>
          <a:bodyPr vert="horz" lIns="91440" tIns="45720" rIns="91440" bIns="45720" rtlCol="0" anchor="ctr">
            <a:normAutofit/>
          </a:bodyPr>
          <a:lstStyle/>
          <a:p>
            <a:pPr defTabSz="457200">
              <a:spcAft>
                <a:spcPts val="600"/>
              </a:spcAft>
            </a:pPr>
            <a:fld id="{B78C1298-7B46-4700-916B-5EBEA48A7E92}" type="slidenum">
              <a:rPr lang="en-US" smtClean="0">
                <a:latin typeface="+mn-lt"/>
                <a:cs typeface="+mn-cs"/>
              </a:rPr>
              <a:pPr defTabSz="457200">
                <a:spcAft>
                  <a:spcPts val="600"/>
                </a:spcAft>
              </a:pPr>
              <a:t>25</a:t>
            </a:fld>
            <a:endParaRPr lang="en-US">
              <a:latin typeface="+mn-lt"/>
              <a:cs typeface="+mn-cs"/>
            </a:endParaRPr>
          </a:p>
        </p:txBody>
      </p:sp>
    </p:spTree>
    <p:extLst>
      <p:ext uri="{BB962C8B-B14F-4D97-AF65-F5344CB8AC3E}">
        <p14:creationId xmlns:p14="http://schemas.microsoft.com/office/powerpoint/2010/main" val="366565815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7D915BA-46B8-23F4-233B-3191B9DBFFEC}"/>
            </a:ext>
          </a:extLst>
        </p:cNvPr>
        <p:cNvGrpSpPr/>
        <p:nvPr/>
      </p:nvGrpSpPr>
      <p:grpSpPr>
        <a:xfrm>
          <a:off x="0" y="0"/>
          <a:ext cx="0" cy="0"/>
          <a:chOff x="0" y="0"/>
          <a:chExt cx="0" cy="0"/>
        </a:xfrm>
      </p:grpSpPr>
      <p:sp useBgFill="1">
        <p:nvSpPr>
          <p:cNvPr id="5140" name="Rectangle 5139">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5142" name="Rectangle 5141">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NL"/>
          </a:p>
        </p:txBody>
      </p:sp>
      <p:sp>
        <p:nvSpPr>
          <p:cNvPr id="5122" name="Title 1">
            <a:extLst>
              <a:ext uri="{FF2B5EF4-FFF2-40B4-BE49-F238E27FC236}">
                <a16:creationId xmlns:a16="http://schemas.microsoft.com/office/drawing/2014/main" id="{B7DEFEB4-50BA-4F09-B7E3-A0B7A59EF4D7}"/>
              </a:ext>
            </a:extLst>
          </p:cNvPr>
          <p:cNvSpPr>
            <a:spLocks noGrp="1"/>
          </p:cNvSpPr>
          <p:nvPr>
            <p:ph type="title"/>
          </p:nvPr>
        </p:nvSpPr>
        <p:spPr>
          <a:xfrm>
            <a:off x="492370" y="605896"/>
            <a:ext cx="3084844" cy="5646208"/>
          </a:xfrm>
        </p:spPr>
        <p:txBody>
          <a:bodyPr anchor="ctr">
            <a:normAutofit/>
          </a:bodyPr>
          <a:lstStyle/>
          <a:p>
            <a:r>
              <a:rPr lang="nl-NL" sz="3600" dirty="0">
                <a:solidFill>
                  <a:srgbClr val="FFFFFF"/>
                </a:solidFill>
              </a:rPr>
              <a:t>Introductie HSG</a:t>
            </a:r>
          </a:p>
        </p:txBody>
      </p:sp>
      <p:sp>
        <p:nvSpPr>
          <p:cNvPr id="5144" name="Rectangle 5143">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NL"/>
          </a:p>
        </p:txBody>
      </p:sp>
      <p:sp>
        <p:nvSpPr>
          <p:cNvPr id="5126" name="Tijdelijke aanduiding voor inhoud 1">
            <a:extLst>
              <a:ext uri="{FF2B5EF4-FFF2-40B4-BE49-F238E27FC236}">
                <a16:creationId xmlns:a16="http://schemas.microsoft.com/office/drawing/2014/main" id="{93712156-7786-0E33-C6D8-1505370BB0F2}"/>
              </a:ext>
            </a:extLst>
          </p:cNvPr>
          <p:cNvSpPr>
            <a:spLocks noGrp="1"/>
          </p:cNvSpPr>
          <p:nvPr>
            <p:ph idx="1"/>
          </p:nvPr>
        </p:nvSpPr>
        <p:spPr>
          <a:xfrm>
            <a:off x="4742016" y="605896"/>
            <a:ext cx="6413663" cy="5646208"/>
          </a:xfrm>
        </p:spPr>
        <p:txBody>
          <a:bodyPr anchor="ctr">
            <a:normAutofit/>
          </a:bodyPr>
          <a:lstStyle/>
          <a:p>
            <a:pPr marL="0" indent="0">
              <a:buNone/>
            </a:pPr>
            <a:r>
              <a:rPr lang="nl-NL" sz="2400" dirty="0"/>
              <a:t>Geschiedenis</a:t>
            </a:r>
          </a:p>
          <a:p>
            <a:pPr marL="0" indent="0">
              <a:buNone/>
            </a:pPr>
            <a:r>
              <a:rPr lang="nl-NL" sz="2400" dirty="0"/>
              <a:t>Structuur</a:t>
            </a:r>
          </a:p>
          <a:p>
            <a:pPr marL="0" indent="0">
              <a:buNone/>
            </a:pPr>
            <a:r>
              <a:rPr lang="nl-NL" sz="2400" dirty="0"/>
              <a:t>Doelstellingen</a:t>
            </a:r>
          </a:p>
          <a:p>
            <a:pPr marL="0" indent="0">
              <a:buNone/>
            </a:pPr>
            <a:r>
              <a:rPr lang="nl-NL" sz="2400" dirty="0"/>
              <a:t>Handbalschool met </a:t>
            </a:r>
            <a:r>
              <a:rPr lang="nl-NL" sz="2400" dirty="0" err="1"/>
              <a:t>Toplijn</a:t>
            </a:r>
            <a:endParaRPr lang="nl-NL" sz="2400" dirty="0"/>
          </a:p>
          <a:p>
            <a:pPr marL="0" indent="0">
              <a:buNone/>
            </a:pPr>
            <a:r>
              <a:rPr lang="nl-NL" sz="2400" dirty="0"/>
              <a:t>VSK</a:t>
            </a:r>
          </a:p>
          <a:p>
            <a:pPr marL="0" indent="0">
              <a:buNone/>
            </a:pPr>
            <a:r>
              <a:rPr lang="nl-NL" sz="2400" dirty="0"/>
              <a:t>Communicatie</a:t>
            </a:r>
          </a:p>
          <a:p>
            <a:pPr marL="0" indent="0">
              <a:buNone/>
            </a:pPr>
            <a:r>
              <a:rPr lang="nl-NL" sz="2400" dirty="0"/>
              <a:t>Samenwerkingen</a:t>
            </a:r>
          </a:p>
        </p:txBody>
      </p:sp>
      <p:sp>
        <p:nvSpPr>
          <p:cNvPr id="5" name="Tijdelijke aanduiding voor dianummer 4">
            <a:extLst>
              <a:ext uri="{FF2B5EF4-FFF2-40B4-BE49-F238E27FC236}">
                <a16:creationId xmlns:a16="http://schemas.microsoft.com/office/drawing/2014/main" id="{31217F04-E9CD-18B5-4DCB-BBEF5C2C1273}"/>
              </a:ext>
            </a:extLst>
          </p:cNvPr>
          <p:cNvSpPr>
            <a:spLocks noGrp="1"/>
          </p:cNvSpPr>
          <p:nvPr>
            <p:ph type="sldNum" sz="quarter" idx="12"/>
          </p:nvPr>
        </p:nvSpPr>
        <p:spPr>
          <a:xfrm>
            <a:off x="10123055" y="6459785"/>
            <a:ext cx="1089428" cy="365125"/>
          </a:xfrm>
        </p:spPr>
        <p:txBody>
          <a:bodyPr>
            <a:normAutofit/>
          </a:bodyPr>
          <a:lstStyle/>
          <a:p>
            <a:pPr>
              <a:spcAft>
                <a:spcPts val="600"/>
              </a:spcAft>
            </a:pPr>
            <a:fld id="{B78C1298-7B46-4700-916B-5EBEA48A7E92}" type="slidenum">
              <a:rPr lang="en-US">
                <a:solidFill>
                  <a:schemeClr val="tx2"/>
                </a:solidFill>
              </a:rPr>
              <a:pPr>
                <a:spcAft>
                  <a:spcPts val="600"/>
                </a:spcAft>
              </a:pPr>
              <a:t>3</a:t>
            </a:fld>
            <a:endParaRPr lang="en-US">
              <a:solidFill>
                <a:schemeClr val="tx2"/>
              </a:solidFill>
            </a:endParaRPr>
          </a:p>
        </p:txBody>
      </p:sp>
    </p:spTree>
    <p:extLst>
      <p:ext uri="{BB962C8B-B14F-4D97-AF65-F5344CB8AC3E}">
        <p14:creationId xmlns:p14="http://schemas.microsoft.com/office/powerpoint/2010/main" val="202823369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73" name="Rectangle 72">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NL"/>
          </a:p>
        </p:txBody>
      </p:sp>
      <p:sp>
        <p:nvSpPr>
          <p:cNvPr id="5122" name="Title 1"/>
          <p:cNvSpPr>
            <a:spLocks noGrp="1"/>
          </p:cNvSpPr>
          <p:nvPr>
            <p:ph type="title"/>
          </p:nvPr>
        </p:nvSpPr>
        <p:spPr>
          <a:xfrm>
            <a:off x="492370" y="605896"/>
            <a:ext cx="3084844" cy="5646208"/>
          </a:xfrm>
        </p:spPr>
        <p:txBody>
          <a:bodyPr anchor="ctr">
            <a:normAutofit/>
          </a:bodyPr>
          <a:lstStyle/>
          <a:p>
            <a:r>
              <a:rPr lang="nl-NL" sz="3600" dirty="0">
                <a:solidFill>
                  <a:srgbClr val="FFFFFF"/>
                </a:solidFill>
              </a:rPr>
              <a:t>Voorstellen</a:t>
            </a:r>
          </a:p>
        </p:txBody>
      </p:sp>
      <p:sp>
        <p:nvSpPr>
          <p:cNvPr id="75" name="Rectangle 74">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NL"/>
          </a:p>
        </p:txBody>
      </p:sp>
      <p:sp>
        <p:nvSpPr>
          <p:cNvPr id="5126" name="Tijdelijke aanduiding voor inhoud 1"/>
          <p:cNvSpPr>
            <a:spLocks noGrp="1"/>
          </p:cNvSpPr>
          <p:nvPr>
            <p:ph idx="1"/>
          </p:nvPr>
        </p:nvSpPr>
        <p:spPr>
          <a:xfrm>
            <a:off x="4583832" y="389872"/>
            <a:ext cx="1353984" cy="806880"/>
          </a:xfrm>
        </p:spPr>
        <p:txBody>
          <a:bodyPr anchor="ctr">
            <a:normAutofit/>
          </a:bodyPr>
          <a:lstStyle/>
          <a:p>
            <a:pPr marL="0" indent="0" algn="ctr">
              <a:buNone/>
            </a:pPr>
            <a:r>
              <a:rPr lang="nl-NL" sz="2400" dirty="0"/>
              <a:t>Bestuur:</a:t>
            </a:r>
          </a:p>
        </p:txBody>
      </p:sp>
      <p:sp>
        <p:nvSpPr>
          <p:cNvPr id="5" name="Tijdelijke aanduiding voor dianummer 4"/>
          <p:cNvSpPr>
            <a:spLocks noGrp="1"/>
          </p:cNvSpPr>
          <p:nvPr>
            <p:ph type="sldNum" sz="quarter" idx="12"/>
          </p:nvPr>
        </p:nvSpPr>
        <p:spPr>
          <a:xfrm>
            <a:off x="10123055" y="6459785"/>
            <a:ext cx="1089428" cy="365125"/>
          </a:xfrm>
        </p:spPr>
        <p:txBody>
          <a:bodyPr>
            <a:normAutofit/>
          </a:bodyPr>
          <a:lstStyle/>
          <a:p>
            <a:pPr>
              <a:spcAft>
                <a:spcPts val="600"/>
              </a:spcAft>
            </a:pPr>
            <a:fld id="{B78C1298-7B46-4700-916B-5EBEA48A7E92}" type="slidenum">
              <a:rPr lang="en-US">
                <a:solidFill>
                  <a:schemeClr val="tx2"/>
                </a:solidFill>
              </a:rPr>
              <a:pPr>
                <a:spcAft>
                  <a:spcPts val="600"/>
                </a:spcAft>
              </a:pPr>
              <a:t>4</a:t>
            </a:fld>
            <a:endParaRPr lang="en-US">
              <a:solidFill>
                <a:schemeClr val="tx2"/>
              </a:solidFill>
            </a:endParaRPr>
          </a:p>
        </p:txBody>
      </p:sp>
      <p:sp>
        <p:nvSpPr>
          <p:cNvPr id="6" name="Tijdelijke aanduiding voor inhoud 1">
            <a:extLst>
              <a:ext uri="{FF2B5EF4-FFF2-40B4-BE49-F238E27FC236}">
                <a16:creationId xmlns:a16="http://schemas.microsoft.com/office/drawing/2014/main" id="{9B51865C-1E44-576B-6126-7ECE6FBCBD44}"/>
              </a:ext>
            </a:extLst>
          </p:cNvPr>
          <p:cNvSpPr txBox="1">
            <a:spLocks/>
          </p:cNvSpPr>
          <p:nvPr/>
        </p:nvSpPr>
        <p:spPr>
          <a:xfrm>
            <a:off x="4742016" y="1484784"/>
            <a:ext cx="6618568" cy="2304256"/>
          </a:xfrm>
          <a:prstGeom prst="rect">
            <a:avLst/>
          </a:prstGeom>
        </p:spPr>
        <p:txBody>
          <a:bodyPr vert="horz" lIns="0" tIns="45720" rIns="0" bIns="45720" rtlCol="0" anchor="ctr">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fontAlgn="auto">
              <a:buFont typeface="Calibri" panose="020F0502020204030204" pitchFamily="34" charset="0"/>
              <a:buNone/>
            </a:pPr>
            <a:r>
              <a:rPr lang="nl-NL" sz="2400" dirty="0"/>
              <a:t>Voorzitter			Gerard Groener</a:t>
            </a:r>
          </a:p>
          <a:p>
            <a:pPr marL="0" indent="0" fontAlgn="auto">
              <a:buFont typeface="Calibri" panose="020F0502020204030204" pitchFamily="34" charset="0"/>
              <a:buNone/>
            </a:pPr>
            <a:r>
              <a:rPr lang="nl-NL" sz="2400" dirty="0"/>
              <a:t>Penningmeester		Maurice van Montfort</a:t>
            </a:r>
          </a:p>
          <a:p>
            <a:pPr marL="0" indent="0" fontAlgn="auto">
              <a:buFont typeface="Calibri" panose="020F0502020204030204" pitchFamily="34" charset="0"/>
              <a:buNone/>
            </a:pPr>
            <a:r>
              <a:rPr lang="nl-NL" sz="2400" dirty="0"/>
              <a:t>Secretaris			Marloes </a:t>
            </a:r>
            <a:r>
              <a:rPr lang="nl-NL" sz="2400" dirty="0" err="1"/>
              <a:t>Heebing</a:t>
            </a:r>
            <a:endParaRPr lang="nl-NL" sz="2400" dirty="0"/>
          </a:p>
          <a:p>
            <a:pPr marL="0" indent="0" fontAlgn="auto">
              <a:buFont typeface="Calibri" panose="020F0502020204030204" pitchFamily="34" charset="0"/>
              <a:buNone/>
            </a:pPr>
            <a:r>
              <a:rPr lang="nl-NL" sz="2400" dirty="0"/>
              <a:t>Handbalzaken			Ferry van Leent</a:t>
            </a:r>
          </a:p>
        </p:txBody>
      </p:sp>
      <p:sp>
        <p:nvSpPr>
          <p:cNvPr id="7" name="Tijdelijke aanduiding voor inhoud 1">
            <a:extLst>
              <a:ext uri="{FF2B5EF4-FFF2-40B4-BE49-F238E27FC236}">
                <a16:creationId xmlns:a16="http://schemas.microsoft.com/office/drawing/2014/main" id="{214670B3-5372-6F1B-9279-EE037A9E1192}"/>
              </a:ext>
            </a:extLst>
          </p:cNvPr>
          <p:cNvSpPr txBox="1">
            <a:spLocks/>
          </p:cNvSpPr>
          <p:nvPr/>
        </p:nvSpPr>
        <p:spPr>
          <a:xfrm>
            <a:off x="4367808" y="3846256"/>
            <a:ext cx="1353984" cy="806880"/>
          </a:xfrm>
          <a:prstGeom prst="rect">
            <a:avLst/>
          </a:prstGeom>
        </p:spPr>
        <p:txBody>
          <a:bodyPr vert="horz" lIns="0" tIns="45720" rIns="0" bIns="45720" rtlCol="0" anchor="ctr">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lgn="ctr" fontAlgn="auto">
              <a:buFont typeface="Calibri" panose="020F0502020204030204" pitchFamily="34" charset="0"/>
              <a:buNone/>
            </a:pPr>
            <a:r>
              <a:rPr lang="nl-NL" sz="2400" dirty="0"/>
              <a:t>Staf:</a:t>
            </a:r>
          </a:p>
        </p:txBody>
      </p:sp>
      <p:sp>
        <p:nvSpPr>
          <p:cNvPr id="8" name="Tijdelijke aanduiding voor inhoud 1">
            <a:extLst>
              <a:ext uri="{FF2B5EF4-FFF2-40B4-BE49-F238E27FC236}">
                <a16:creationId xmlns:a16="http://schemas.microsoft.com/office/drawing/2014/main" id="{4A24B4FB-82D9-1FAE-0785-A5A684780922}"/>
              </a:ext>
            </a:extLst>
          </p:cNvPr>
          <p:cNvSpPr txBox="1">
            <a:spLocks/>
          </p:cNvSpPr>
          <p:nvPr/>
        </p:nvSpPr>
        <p:spPr>
          <a:xfrm>
            <a:off x="4806024" y="4581128"/>
            <a:ext cx="6618568" cy="2304256"/>
          </a:xfrm>
          <a:prstGeom prst="rect">
            <a:avLst/>
          </a:prstGeom>
        </p:spPr>
        <p:txBody>
          <a:bodyPr vert="horz" lIns="0" tIns="45720" rIns="0" bIns="45720" rtlCol="0" anchor="ctr">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fontAlgn="auto">
              <a:buFont typeface="Calibri" panose="020F0502020204030204" pitchFamily="34" charset="0"/>
              <a:buNone/>
            </a:pPr>
            <a:r>
              <a:rPr lang="nl-NL" sz="2400" dirty="0"/>
              <a:t>Technisch Manager:		Bas van den Berg</a:t>
            </a:r>
          </a:p>
          <a:p>
            <a:pPr marL="0" indent="0" fontAlgn="auto">
              <a:buFont typeface="Calibri" panose="020F0502020204030204" pitchFamily="34" charset="0"/>
              <a:buNone/>
            </a:pPr>
            <a:r>
              <a:rPr lang="nl-NL" sz="2400" dirty="0"/>
              <a:t>Trainers:			23</a:t>
            </a:r>
          </a:p>
          <a:p>
            <a:pPr marL="0" indent="0" fontAlgn="auto">
              <a:buFont typeface="Calibri" panose="020F0502020204030204" pitchFamily="34" charset="0"/>
              <a:buNone/>
            </a:pPr>
            <a:r>
              <a:rPr lang="nl-NL" sz="2400" dirty="0"/>
              <a:t>Fysiotherapie:			Lotte van </a:t>
            </a:r>
            <a:r>
              <a:rPr lang="nl-NL" sz="2400" dirty="0" err="1"/>
              <a:t>Noesel</a:t>
            </a:r>
            <a:endParaRPr lang="nl-NL" sz="2400" dirty="0"/>
          </a:p>
        </p:txBody>
      </p:sp>
    </p:spTree>
    <p:extLst>
      <p:ext uri="{BB962C8B-B14F-4D97-AF65-F5344CB8AC3E}">
        <p14:creationId xmlns:p14="http://schemas.microsoft.com/office/powerpoint/2010/main" val="143808695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8267EE9-A9AF-4740-AF2B-B7421608517E}"/>
              </a:ext>
            </a:extLst>
          </p:cNvPr>
          <p:cNvSpPr>
            <a:spLocks noGrp="1"/>
          </p:cNvSpPr>
          <p:nvPr>
            <p:ph type="title"/>
          </p:nvPr>
        </p:nvSpPr>
        <p:spPr/>
        <p:txBody>
          <a:bodyPr/>
          <a:lstStyle/>
          <a:p>
            <a:r>
              <a:rPr lang="en-US" dirty="0">
                <a:solidFill>
                  <a:srgbClr val="FF9900"/>
                </a:solidFill>
              </a:rPr>
              <a:t>FINANCIËN SEIZOEN 2024-2025</a:t>
            </a:r>
            <a:endParaRPr lang="nl-NL" dirty="0">
              <a:solidFill>
                <a:srgbClr val="FF9900"/>
              </a:solidFill>
            </a:endParaRPr>
          </a:p>
        </p:txBody>
      </p:sp>
      <p:sp>
        <p:nvSpPr>
          <p:cNvPr id="3" name="Tijdelijke aanduiding voor inhoud 2">
            <a:extLst>
              <a:ext uri="{FF2B5EF4-FFF2-40B4-BE49-F238E27FC236}">
                <a16:creationId xmlns:a16="http://schemas.microsoft.com/office/drawing/2014/main" id="{B52D4F0A-EC38-42B8-95F5-1A35AA5E9B29}"/>
              </a:ext>
            </a:extLst>
          </p:cNvPr>
          <p:cNvSpPr>
            <a:spLocks noGrp="1"/>
          </p:cNvSpPr>
          <p:nvPr>
            <p:ph idx="1"/>
          </p:nvPr>
        </p:nvSpPr>
        <p:spPr/>
        <p:txBody>
          <a:bodyPr>
            <a:normAutofit/>
          </a:bodyPr>
          <a:lstStyle/>
          <a:p>
            <a:pPr>
              <a:buFont typeface="Wingdings" panose="05000000000000000000" pitchFamily="2" charset="2"/>
              <a:buChar char="v"/>
            </a:pPr>
            <a:r>
              <a:rPr lang="nl-NL" sz="2200" dirty="0"/>
              <a:t> ZAALHUREN BLIJVEN STIJGEN</a:t>
            </a:r>
          </a:p>
          <a:p>
            <a:pPr>
              <a:buFont typeface="Wingdings" panose="05000000000000000000" pitchFamily="2" charset="2"/>
              <a:buChar char="v"/>
            </a:pPr>
            <a:r>
              <a:rPr lang="nl-NL" sz="2200" dirty="0"/>
              <a:t> EXTRA EVENEMENTEN INGELAST</a:t>
            </a:r>
          </a:p>
          <a:p>
            <a:pPr>
              <a:buFont typeface="Wingdings" panose="05000000000000000000" pitchFamily="2" charset="2"/>
              <a:buChar char="v"/>
            </a:pPr>
            <a:r>
              <a:rPr lang="nl-NL" sz="2200" dirty="0"/>
              <a:t> DOOR STIJGEND AANTAL DEELNEMERS OOK MEER TRAINERS NODIG </a:t>
            </a:r>
          </a:p>
          <a:p>
            <a:pPr>
              <a:buFont typeface="Wingdings" panose="05000000000000000000" pitchFamily="2" charset="2"/>
              <a:buChar char="v"/>
            </a:pPr>
            <a:r>
              <a:rPr lang="nl-NL" sz="2200" dirty="0"/>
              <a:t> NEGATIEF SALDO WEGGEWERKT, AGESLOTEN MET POSITIEF SALDO. </a:t>
            </a:r>
          </a:p>
          <a:p>
            <a:pPr>
              <a:buFont typeface="Wingdings" panose="05000000000000000000" pitchFamily="2" charset="2"/>
              <a:buChar char="v"/>
            </a:pPr>
            <a:r>
              <a:rPr lang="nl-NL" sz="2200" dirty="0"/>
              <a:t> SPONSORING EN SUBSIDIES ZIJN NODIG OM FINANCIEEL GEZOND TE BLIJVEN</a:t>
            </a:r>
          </a:p>
          <a:p>
            <a:pPr>
              <a:buFont typeface="Wingdings" panose="05000000000000000000" pitchFamily="2" charset="2"/>
              <a:buChar char="v"/>
            </a:pPr>
            <a:r>
              <a:rPr lang="nl-NL" sz="2200" dirty="0"/>
              <a:t> KASCOMMISSIE</a:t>
            </a:r>
          </a:p>
          <a:p>
            <a:endParaRPr lang="nl-NL" dirty="0"/>
          </a:p>
        </p:txBody>
      </p:sp>
      <p:sp>
        <p:nvSpPr>
          <p:cNvPr id="6" name="Tijdelijke aanduiding voor dianummer 5">
            <a:extLst>
              <a:ext uri="{FF2B5EF4-FFF2-40B4-BE49-F238E27FC236}">
                <a16:creationId xmlns:a16="http://schemas.microsoft.com/office/drawing/2014/main" id="{18CEF9E4-D2D1-4A8B-9CBB-2C6DAB275A15}"/>
              </a:ext>
            </a:extLst>
          </p:cNvPr>
          <p:cNvSpPr>
            <a:spLocks noGrp="1"/>
          </p:cNvSpPr>
          <p:nvPr>
            <p:ph type="sldNum" sz="quarter" idx="12"/>
          </p:nvPr>
        </p:nvSpPr>
        <p:spPr/>
        <p:txBody>
          <a:bodyPr/>
          <a:lstStyle/>
          <a:p>
            <a:fld id="{B78C1298-7B46-4700-916B-5EBEA48A7E92}" type="slidenum">
              <a:rPr lang="en-US" smtClean="0"/>
              <a:pPr/>
              <a:t>5</a:t>
            </a:fld>
            <a:endParaRPr lang="en-US"/>
          </a:p>
        </p:txBody>
      </p:sp>
    </p:spTree>
    <p:extLst>
      <p:ext uri="{BB962C8B-B14F-4D97-AF65-F5344CB8AC3E}">
        <p14:creationId xmlns:p14="http://schemas.microsoft.com/office/powerpoint/2010/main" val="37914405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1006152" y="836712"/>
            <a:ext cx="10058400" cy="892713"/>
          </a:xfrm>
        </p:spPr>
        <p:txBody>
          <a:bodyPr/>
          <a:lstStyle/>
          <a:p>
            <a:r>
              <a:rPr lang="nl-NL" dirty="0">
                <a:solidFill>
                  <a:srgbClr val="FF9900"/>
                </a:solidFill>
              </a:rPr>
              <a:t>RESULTAAT IN CIJFERS 2024-2025</a:t>
            </a:r>
          </a:p>
        </p:txBody>
      </p:sp>
      <p:sp>
        <p:nvSpPr>
          <p:cNvPr id="5" name="Tijdelijke aanduiding voor dianummer 4"/>
          <p:cNvSpPr>
            <a:spLocks noGrp="1"/>
          </p:cNvSpPr>
          <p:nvPr>
            <p:ph type="sldNum" sz="quarter" idx="12"/>
          </p:nvPr>
        </p:nvSpPr>
        <p:spPr/>
        <p:txBody>
          <a:bodyPr/>
          <a:lstStyle/>
          <a:p>
            <a:fld id="{B78C1298-7B46-4700-916B-5EBEA48A7E92}" type="slidenum">
              <a:rPr lang="en-US" smtClean="0"/>
              <a:pPr/>
              <a:t>6</a:t>
            </a:fld>
            <a:endParaRPr lang="en-US"/>
          </a:p>
        </p:txBody>
      </p:sp>
      <p:pic>
        <p:nvPicPr>
          <p:cNvPr id="9" name="Picture 8">
            <a:extLst>
              <a:ext uri="{FF2B5EF4-FFF2-40B4-BE49-F238E27FC236}">
                <a16:creationId xmlns:a16="http://schemas.microsoft.com/office/drawing/2014/main" id="{1E86D743-74F1-DF92-F9AF-BD982576C2BA}"/>
              </a:ext>
            </a:extLst>
          </p:cNvPr>
          <p:cNvPicPr>
            <a:picLocks noChangeAspect="1"/>
          </p:cNvPicPr>
          <p:nvPr/>
        </p:nvPicPr>
        <p:blipFill>
          <a:blip r:embed="rId3"/>
          <a:stretch>
            <a:fillRect/>
          </a:stretch>
        </p:blipFill>
        <p:spPr>
          <a:xfrm>
            <a:off x="1271464" y="1844824"/>
            <a:ext cx="9721080" cy="4478612"/>
          </a:xfrm>
          <a:prstGeom prst="rect">
            <a:avLst/>
          </a:prstGeom>
        </p:spPr>
      </p:pic>
    </p:spTree>
    <p:extLst>
      <p:ext uri="{BB962C8B-B14F-4D97-AF65-F5344CB8AC3E}">
        <p14:creationId xmlns:p14="http://schemas.microsoft.com/office/powerpoint/2010/main" val="279192210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716A85-17CB-A682-7C11-48C29E3ECB73}"/>
            </a:ext>
          </a:extLst>
        </p:cNvPr>
        <p:cNvGrpSpPr/>
        <p:nvPr/>
      </p:nvGrpSpPr>
      <p:grpSpPr>
        <a:xfrm>
          <a:off x="0" y="0"/>
          <a:ext cx="0" cy="0"/>
          <a:chOff x="0" y="0"/>
          <a:chExt cx="0" cy="0"/>
        </a:xfrm>
      </p:grpSpPr>
      <p:sp>
        <p:nvSpPr>
          <p:cNvPr id="5122" name="Title 1">
            <a:extLst>
              <a:ext uri="{FF2B5EF4-FFF2-40B4-BE49-F238E27FC236}">
                <a16:creationId xmlns:a16="http://schemas.microsoft.com/office/drawing/2014/main" id="{D9A4C62D-11E6-65E5-047F-8FF15A0EEFE0}"/>
              </a:ext>
            </a:extLst>
          </p:cNvPr>
          <p:cNvSpPr>
            <a:spLocks noGrp="1"/>
          </p:cNvSpPr>
          <p:nvPr>
            <p:ph type="title"/>
          </p:nvPr>
        </p:nvSpPr>
        <p:spPr>
          <a:xfrm>
            <a:off x="718120" y="980728"/>
            <a:ext cx="10058400" cy="748697"/>
          </a:xfrm>
        </p:spPr>
        <p:txBody>
          <a:bodyPr/>
          <a:lstStyle/>
          <a:p>
            <a:r>
              <a:rPr lang="nl-NL" dirty="0">
                <a:solidFill>
                  <a:srgbClr val="FF9900"/>
                </a:solidFill>
              </a:rPr>
              <a:t>BEGROTING 2025-2026</a:t>
            </a:r>
          </a:p>
        </p:txBody>
      </p:sp>
      <p:sp>
        <p:nvSpPr>
          <p:cNvPr id="5" name="Tijdelijke aanduiding voor dianummer 4">
            <a:extLst>
              <a:ext uri="{FF2B5EF4-FFF2-40B4-BE49-F238E27FC236}">
                <a16:creationId xmlns:a16="http://schemas.microsoft.com/office/drawing/2014/main" id="{C67E2E02-E2F9-E154-D38A-5DBC51CEF138}"/>
              </a:ext>
            </a:extLst>
          </p:cNvPr>
          <p:cNvSpPr>
            <a:spLocks noGrp="1"/>
          </p:cNvSpPr>
          <p:nvPr>
            <p:ph type="sldNum" sz="quarter" idx="12"/>
          </p:nvPr>
        </p:nvSpPr>
        <p:spPr/>
        <p:txBody>
          <a:bodyPr/>
          <a:lstStyle/>
          <a:p>
            <a:fld id="{B78C1298-7B46-4700-916B-5EBEA48A7E92}" type="slidenum">
              <a:rPr lang="en-US" smtClean="0"/>
              <a:pPr/>
              <a:t>7</a:t>
            </a:fld>
            <a:endParaRPr lang="en-US"/>
          </a:p>
        </p:txBody>
      </p:sp>
      <p:pic>
        <p:nvPicPr>
          <p:cNvPr id="3" name="Picture 2">
            <a:extLst>
              <a:ext uri="{FF2B5EF4-FFF2-40B4-BE49-F238E27FC236}">
                <a16:creationId xmlns:a16="http://schemas.microsoft.com/office/drawing/2014/main" id="{7B6C2AB7-689A-30F9-FFBE-4858B74B05CF}"/>
              </a:ext>
            </a:extLst>
          </p:cNvPr>
          <p:cNvPicPr>
            <a:picLocks noChangeAspect="1"/>
          </p:cNvPicPr>
          <p:nvPr/>
        </p:nvPicPr>
        <p:blipFill>
          <a:blip r:embed="rId3"/>
          <a:stretch>
            <a:fillRect/>
          </a:stretch>
        </p:blipFill>
        <p:spPr>
          <a:xfrm>
            <a:off x="1055440" y="1772816"/>
            <a:ext cx="9217024" cy="4465203"/>
          </a:xfrm>
          <a:prstGeom prst="rect">
            <a:avLst/>
          </a:prstGeom>
        </p:spPr>
      </p:pic>
    </p:spTree>
    <p:extLst>
      <p:ext uri="{BB962C8B-B14F-4D97-AF65-F5344CB8AC3E}">
        <p14:creationId xmlns:p14="http://schemas.microsoft.com/office/powerpoint/2010/main" val="296620589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509901" y="278669"/>
            <a:ext cx="10058400" cy="1062100"/>
          </a:xfrm>
        </p:spPr>
        <p:txBody>
          <a:bodyPr/>
          <a:lstStyle/>
          <a:p>
            <a:r>
              <a:rPr lang="nl-NL" dirty="0">
                <a:solidFill>
                  <a:srgbClr val="FF9900"/>
                </a:solidFill>
              </a:rPr>
              <a:t>Tarieven 2025-2026</a:t>
            </a:r>
            <a:endParaRPr lang="nl-NL" sz="1800" dirty="0">
              <a:solidFill>
                <a:srgbClr val="FF9900"/>
              </a:solidFill>
            </a:endParaRPr>
          </a:p>
        </p:txBody>
      </p:sp>
      <p:sp>
        <p:nvSpPr>
          <p:cNvPr id="2" name="Tijdelijke aanduiding voor inhoud 1"/>
          <p:cNvSpPr>
            <a:spLocks noGrp="1"/>
          </p:cNvSpPr>
          <p:nvPr>
            <p:ph idx="1"/>
          </p:nvPr>
        </p:nvSpPr>
        <p:spPr>
          <a:xfrm>
            <a:off x="1127447" y="1772816"/>
            <a:ext cx="10085035" cy="4536504"/>
          </a:xfrm>
        </p:spPr>
        <p:txBody>
          <a:bodyPr>
            <a:noAutofit/>
          </a:bodyPr>
          <a:lstStyle/>
          <a:p>
            <a:pPr>
              <a:buFont typeface="Wingdings" panose="05000000000000000000" pitchFamily="2" charset="2"/>
              <a:buChar char="v"/>
            </a:pPr>
            <a:r>
              <a:rPr lang="nl-NL" sz="2400" u="sng" dirty="0"/>
              <a:t> Contributie </a:t>
            </a:r>
            <a:endParaRPr lang="nl-NL" sz="2200" dirty="0"/>
          </a:p>
          <a:p>
            <a:pPr lvl="1">
              <a:buFont typeface="Wingdings" panose="05000000000000000000" pitchFamily="2" charset="2"/>
              <a:buChar char="v"/>
            </a:pPr>
            <a:r>
              <a:rPr lang="nl-NL" sz="2200" dirty="0"/>
              <a:t> HSG B en C jeugd			 € 410,00 per jaar	 € 51,25 </a:t>
            </a:r>
            <a:r>
              <a:rPr lang="nl-NL" sz="1500" dirty="0"/>
              <a:t>(per maand)</a:t>
            </a:r>
          </a:p>
          <a:p>
            <a:pPr lvl="1">
              <a:buFont typeface="Wingdings" panose="05000000000000000000" pitchFamily="2" charset="2"/>
              <a:buChar char="v"/>
            </a:pPr>
            <a:r>
              <a:rPr lang="nl-NL" sz="2200" dirty="0"/>
              <a:t> HSG A,D en E- jeugd		 € 280,00 per jaar	 € 35,- </a:t>
            </a:r>
            <a:r>
              <a:rPr lang="nl-NL" sz="1500" dirty="0"/>
              <a:t>(per maand)</a:t>
            </a:r>
          </a:p>
          <a:p>
            <a:pPr lvl="1">
              <a:buFont typeface="Wingdings" panose="05000000000000000000" pitchFamily="2" charset="2"/>
              <a:buChar char="v"/>
            </a:pPr>
            <a:r>
              <a:rPr lang="nl-NL" sz="2200" dirty="0"/>
              <a:t> HSG Deelname </a:t>
            </a:r>
            <a:r>
              <a:rPr lang="nl-NL" sz="2200" dirty="0" err="1"/>
              <a:t>Toplijn</a:t>
            </a:r>
            <a:r>
              <a:rPr lang="nl-NL" sz="2200" dirty="0"/>
              <a:t> 		 € 125,00 		Eenmalig </a:t>
            </a:r>
            <a:r>
              <a:rPr lang="nl-NL" sz="1500" dirty="0"/>
              <a:t>(half november)</a:t>
            </a:r>
          </a:p>
          <a:p>
            <a:pPr lvl="1">
              <a:buFont typeface="Wingdings" panose="05000000000000000000" pitchFamily="2" charset="2"/>
              <a:buChar char="v"/>
            </a:pPr>
            <a:endParaRPr lang="nl-NL" sz="1500" dirty="0"/>
          </a:p>
          <a:p>
            <a:pPr lvl="1">
              <a:buFont typeface="Wingdings" panose="05000000000000000000" pitchFamily="2" charset="2"/>
              <a:buChar char="v"/>
            </a:pPr>
            <a:r>
              <a:rPr lang="nl-NL" sz="2200" dirty="0"/>
              <a:t> Indeling categorie op basis van Trainingsdeelname, niet leeftijd</a:t>
            </a:r>
          </a:p>
          <a:p>
            <a:pPr lvl="1">
              <a:buFont typeface="Wingdings" panose="05000000000000000000" pitchFamily="2" charset="2"/>
              <a:buChar char="v"/>
            </a:pPr>
            <a:r>
              <a:rPr lang="nl-NL" sz="2200" dirty="0"/>
              <a:t> Toernooibijdrage wordt per toernooi vastgesteld. (kostendekkend)</a:t>
            </a:r>
          </a:p>
          <a:p>
            <a:pPr lvl="1">
              <a:buFont typeface="Wingdings" panose="05000000000000000000" pitchFamily="2" charset="2"/>
              <a:buChar char="v"/>
            </a:pPr>
            <a:r>
              <a:rPr lang="nl-NL" sz="2200" dirty="0"/>
              <a:t> Contributiebetaling verloopt maandelijks gedurende okt-mei</a:t>
            </a:r>
            <a:endParaRPr lang="nl-NL" sz="1000" dirty="0"/>
          </a:p>
          <a:p>
            <a:pPr lvl="1">
              <a:buFont typeface="Wingdings" panose="05000000000000000000" pitchFamily="2" charset="2"/>
              <a:buChar char="v"/>
            </a:pPr>
            <a:r>
              <a:rPr lang="nl-NL" sz="2200" dirty="0"/>
              <a:t> Contributie incasso voor aanvang van de trainingsmaand</a:t>
            </a:r>
          </a:p>
          <a:p>
            <a:pPr lvl="1">
              <a:buFont typeface="Wingdings" panose="05000000000000000000" pitchFamily="2" charset="2"/>
              <a:buChar char="v"/>
            </a:pPr>
            <a:r>
              <a:rPr lang="nl-NL" sz="2200" dirty="0"/>
              <a:t> Betalingen verlopen via automatische incasso	</a:t>
            </a:r>
          </a:p>
          <a:p>
            <a:pPr lvl="1">
              <a:buFont typeface="Wingdings" panose="05000000000000000000" pitchFamily="2" charset="2"/>
              <a:buChar char="v"/>
            </a:pPr>
            <a:r>
              <a:rPr lang="nl-NL" sz="2200" dirty="0"/>
              <a:t> Contributieplicht geldt voor het hele seizoen</a:t>
            </a:r>
          </a:p>
          <a:p>
            <a:pPr lvl="1">
              <a:buFont typeface="Wingdings" panose="05000000000000000000" pitchFamily="2" charset="2"/>
              <a:buChar char="v"/>
            </a:pPr>
            <a:r>
              <a:rPr lang="nl-NL" sz="2200" dirty="0"/>
              <a:t> Initiële kleding afname vind plaat via automatische incasso</a:t>
            </a:r>
          </a:p>
          <a:p>
            <a:pPr marL="201168" lvl="1" indent="0">
              <a:buNone/>
            </a:pPr>
            <a:endParaRPr lang="nl-NL" sz="2200" dirty="0"/>
          </a:p>
          <a:p>
            <a:pPr marL="201168" lvl="1" indent="0">
              <a:buNone/>
            </a:pPr>
            <a:r>
              <a:rPr lang="nl-NL" sz="2400" dirty="0"/>
              <a:t>	</a:t>
            </a:r>
            <a:endParaRPr lang="nl-NL" sz="2200" dirty="0"/>
          </a:p>
        </p:txBody>
      </p:sp>
      <p:sp>
        <p:nvSpPr>
          <p:cNvPr id="5" name="Tijdelijke aanduiding voor dianummer 4"/>
          <p:cNvSpPr>
            <a:spLocks noGrp="1"/>
          </p:cNvSpPr>
          <p:nvPr>
            <p:ph type="sldNum" sz="quarter" idx="12"/>
          </p:nvPr>
        </p:nvSpPr>
        <p:spPr/>
        <p:txBody>
          <a:bodyPr/>
          <a:lstStyle/>
          <a:p>
            <a:fld id="{B78C1298-7B46-4700-916B-5EBEA48A7E92}" type="slidenum">
              <a:rPr lang="en-US" smtClean="0"/>
              <a:pPr/>
              <a:t>8</a:t>
            </a:fld>
            <a:endParaRPr lang="en-US"/>
          </a:p>
        </p:txBody>
      </p:sp>
    </p:spTree>
    <p:extLst>
      <p:ext uri="{BB962C8B-B14F-4D97-AF65-F5344CB8AC3E}">
        <p14:creationId xmlns:p14="http://schemas.microsoft.com/office/powerpoint/2010/main" val="222707982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0D54A3-C869-2760-7D70-053B6F96B199}"/>
            </a:ext>
          </a:extLst>
        </p:cNvPr>
        <p:cNvGrpSpPr/>
        <p:nvPr/>
      </p:nvGrpSpPr>
      <p:grpSpPr>
        <a:xfrm>
          <a:off x="0" y="0"/>
          <a:ext cx="0" cy="0"/>
          <a:chOff x="0" y="0"/>
          <a:chExt cx="0" cy="0"/>
        </a:xfrm>
      </p:grpSpPr>
      <p:sp>
        <p:nvSpPr>
          <p:cNvPr id="5122" name="Title 1">
            <a:extLst>
              <a:ext uri="{FF2B5EF4-FFF2-40B4-BE49-F238E27FC236}">
                <a16:creationId xmlns:a16="http://schemas.microsoft.com/office/drawing/2014/main" id="{D7CAC96C-F7C8-5FC5-7D2B-7B2640361C59}"/>
              </a:ext>
            </a:extLst>
          </p:cNvPr>
          <p:cNvSpPr>
            <a:spLocks noGrp="1"/>
          </p:cNvSpPr>
          <p:nvPr>
            <p:ph type="title"/>
          </p:nvPr>
        </p:nvSpPr>
        <p:spPr>
          <a:xfrm>
            <a:off x="1078160" y="908720"/>
            <a:ext cx="10058400" cy="820705"/>
          </a:xfrm>
        </p:spPr>
        <p:txBody>
          <a:bodyPr/>
          <a:lstStyle/>
          <a:p>
            <a:r>
              <a:rPr lang="nl-NL" dirty="0">
                <a:solidFill>
                  <a:srgbClr val="FF9900"/>
                </a:solidFill>
              </a:rPr>
              <a:t>Uitgangspunten 2025-2026</a:t>
            </a:r>
            <a:endParaRPr lang="nl-NL" sz="1800" dirty="0">
              <a:solidFill>
                <a:srgbClr val="FF9900"/>
              </a:solidFill>
            </a:endParaRPr>
          </a:p>
        </p:txBody>
      </p:sp>
      <p:sp>
        <p:nvSpPr>
          <p:cNvPr id="5" name="Tijdelijke aanduiding voor dianummer 4">
            <a:extLst>
              <a:ext uri="{FF2B5EF4-FFF2-40B4-BE49-F238E27FC236}">
                <a16:creationId xmlns:a16="http://schemas.microsoft.com/office/drawing/2014/main" id="{313BFABC-E2F7-1B7C-B272-E41FBCE4DA2C}"/>
              </a:ext>
            </a:extLst>
          </p:cNvPr>
          <p:cNvSpPr>
            <a:spLocks noGrp="1"/>
          </p:cNvSpPr>
          <p:nvPr>
            <p:ph type="sldNum" sz="quarter" idx="12"/>
          </p:nvPr>
        </p:nvSpPr>
        <p:spPr/>
        <p:txBody>
          <a:bodyPr/>
          <a:lstStyle/>
          <a:p>
            <a:fld id="{B78C1298-7B46-4700-916B-5EBEA48A7E92}" type="slidenum">
              <a:rPr lang="en-US" smtClean="0"/>
              <a:pPr/>
              <a:t>9</a:t>
            </a:fld>
            <a:endParaRPr lang="en-US"/>
          </a:p>
        </p:txBody>
      </p:sp>
      <p:sp>
        <p:nvSpPr>
          <p:cNvPr id="3" name="Tijdelijke aanduiding voor inhoud 1">
            <a:extLst>
              <a:ext uri="{FF2B5EF4-FFF2-40B4-BE49-F238E27FC236}">
                <a16:creationId xmlns:a16="http://schemas.microsoft.com/office/drawing/2014/main" id="{D712DA37-8650-CD71-37A5-7B9FA3F282E3}"/>
              </a:ext>
            </a:extLst>
          </p:cNvPr>
          <p:cNvSpPr txBox="1">
            <a:spLocks/>
          </p:cNvSpPr>
          <p:nvPr/>
        </p:nvSpPr>
        <p:spPr>
          <a:xfrm>
            <a:off x="1121154" y="1844824"/>
            <a:ext cx="9949692" cy="4225810"/>
          </a:xfrm>
          <a:prstGeom prst="rect">
            <a:avLst/>
          </a:prstGeom>
        </p:spPr>
        <p:txBody>
          <a:bodyPr vert="horz" lIns="0" tIns="45720" rIns="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lvl="1" fontAlgn="auto">
              <a:buFont typeface="Wingdings" panose="05000000000000000000" pitchFamily="2" charset="2"/>
              <a:buChar char="v"/>
            </a:pPr>
            <a:r>
              <a:rPr lang="nl-NL" sz="2200" dirty="0"/>
              <a:t> 120 deelnemers, begroting is daar op gebaseerd</a:t>
            </a:r>
          </a:p>
          <a:p>
            <a:pPr lvl="1" fontAlgn="auto">
              <a:buFont typeface="Wingdings" panose="05000000000000000000" pitchFamily="2" charset="2"/>
              <a:buChar char="v"/>
            </a:pPr>
            <a:r>
              <a:rPr lang="nl-NL" sz="2200" dirty="0"/>
              <a:t> Lidmaatschap loopt van oktober – mei. Je bent dus het hele jaar lid</a:t>
            </a:r>
          </a:p>
          <a:p>
            <a:pPr lvl="1" fontAlgn="auto">
              <a:buFont typeface="Wingdings" panose="05000000000000000000" pitchFamily="2" charset="2"/>
              <a:buChar char="v"/>
            </a:pPr>
            <a:r>
              <a:rPr lang="nl-NL" sz="2200" dirty="0"/>
              <a:t> Krachttraining door Externe partij - Impact Ede</a:t>
            </a:r>
          </a:p>
          <a:p>
            <a:pPr lvl="1" fontAlgn="auto">
              <a:buFont typeface="Wingdings" panose="05000000000000000000" pitchFamily="2" charset="2"/>
              <a:buChar char="v"/>
            </a:pPr>
            <a:r>
              <a:rPr lang="nl-NL" sz="2200" dirty="0"/>
              <a:t> Aantal uren </a:t>
            </a:r>
            <a:r>
              <a:rPr lang="nl-NL" sz="2200" dirty="0" err="1"/>
              <a:t>Papendal</a:t>
            </a:r>
            <a:r>
              <a:rPr lang="nl-NL" sz="2200" dirty="0"/>
              <a:t> minder, meer uren in andere sporthallen</a:t>
            </a:r>
          </a:p>
          <a:p>
            <a:pPr lvl="1" fontAlgn="auto">
              <a:buFont typeface="Wingdings" panose="05000000000000000000" pitchFamily="2" charset="2"/>
              <a:buChar char="v"/>
            </a:pPr>
            <a:r>
              <a:rPr lang="nl-NL" sz="2200" dirty="0"/>
              <a:t> Diverse toernooien, </a:t>
            </a:r>
          </a:p>
          <a:p>
            <a:pPr lvl="1" fontAlgn="auto">
              <a:buFont typeface="Wingdings" panose="05000000000000000000" pitchFamily="2" charset="2"/>
              <a:buChar char="v"/>
            </a:pPr>
            <a:r>
              <a:rPr lang="nl-NL" sz="2200" dirty="0"/>
              <a:t> Tarieven Trainersstaf gelijk gebleven, meer trainers nodig ivm toename deelnemers</a:t>
            </a:r>
          </a:p>
          <a:p>
            <a:pPr lvl="1" fontAlgn="auto">
              <a:buFont typeface="Wingdings" panose="05000000000000000000" pitchFamily="2" charset="2"/>
              <a:buChar char="v"/>
            </a:pPr>
            <a:r>
              <a:rPr lang="nl-NL" sz="2200" dirty="0"/>
              <a:t> 28 Trainingsweken</a:t>
            </a:r>
          </a:p>
          <a:p>
            <a:pPr lvl="1" fontAlgn="auto">
              <a:buFont typeface="Wingdings" panose="05000000000000000000" pitchFamily="2" charset="2"/>
              <a:buChar char="v"/>
            </a:pPr>
            <a:r>
              <a:rPr lang="nl-NL" sz="2200" dirty="0"/>
              <a:t> Kledingsponsor </a:t>
            </a:r>
            <a:r>
              <a:rPr lang="nl-NL" sz="2200" dirty="0" err="1"/>
              <a:t>Kempa</a:t>
            </a:r>
            <a:endParaRPr lang="nl-NL" sz="2200" dirty="0"/>
          </a:p>
          <a:p>
            <a:pPr lvl="1" fontAlgn="auto">
              <a:buFont typeface="Wingdings" panose="05000000000000000000" pitchFamily="2" charset="2"/>
              <a:buChar char="v"/>
            </a:pPr>
            <a:r>
              <a:rPr lang="nl-NL" sz="2200" dirty="0"/>
              <a:t> Shirtsponsoring</a:t>
            </a:r>
          </a:p>
          <a:p>
            <a:pPr lvl="1" fontAlgn="auto">
              <a:buFont typeface="Wingdings" panose="05000000000000000000" pitchFamily="2" charset="2"/>
              <a:buChar char="v"/>
            </a:pPr>
            <a:r>
              <a:rPr lang="nl-NL" sz="2200" dirty="0"/>
              <a:t> Subsidie toegekend door provincie Gelderland</a:t>
            </a:r>
          </a:p>
        </p:txBody>
      </p:sp>
    </p:spTree>
    <p:extLst>
      <p:ext uri="{BB962C8B-B14F-4D97-AF65-F5344CB8AC3E}">
        <p14:creationId xmlns:p14="http://schemas.microsoft.com/office/powerpoint/2010/main" val="83004985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_BASF_CONVERTED_TO_TAGS" val="1"/>
</p:tagLst>
</file>

<file path=ppt/theme/theme1.xml><?xml version="1.0" encoding="utf-8"?>
<a:theme xmlns:a="http://schemas.openxmlformats.org/drawingml/2006/main" name="Terugblik">
  <a:themeElements>
    <a:clrScheme name="Terugblik">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Terugblik">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rugblik">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697f104b-d7cb-48c8-ac9f-bd87105bafdc}" enabled="0" method="" siteId="{697f104b-d7cb-48c8-ac9f-bd87105bafdc}" removed="1"/>
</clbl:labelList>
</file>

<file path=docProps/app.xml><?xml version="1.0" encoding="utf-8"?>
<Properties xmlns="http://schemas.openxmlformats.org/officeDocument/2006/extended-properties" xmlns:vt="http://schemas.openxmlformats.org/officeDocument/2006/docPropsVTypes">
  <Template>Retrospect</Template>
  <TotalTime>15053</TotalTime>
  <Words>2659</Words>
  <Application>Microsoft Macintosh PowerPoint</Application>
  <PresentationFormat>Widescreen</PresentationFormat>
  <Paragraphs>863</Paragraphs>
  <Slides>25</Slides>
  <Notes>14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25</vt:i4>
      </vt:variant>
    </vt:vector>
  </HeadingPairs>
  <TitlesOfParts>
    <vt:vector size="32" baseType="lpstr">
      <vt:lpstr>Aptos Narrow</vt:lpstr>
      <vt:lpstr>Arial</vt:lpstr>
      <vt:lpstr>Calibri</vt:lpstr>
      <vt:lpstr>Calibri Light</vt:lpstr>
      <vt:lpstr>Verdana</vt:lpstr>
      <vt:lpstr>Wingdings</vt:lpstr>
      <vt:lpstr>Terugblik</vt:lpstr>
      <vt:lpstr>Handbal School Gelre 2025-2026</vt:lpstr>
      <vt:lpstr>Agenda</vt:lpstr>
      <vt:lpstr>Introductie HSG</vt:lpstr>
      <vt:lpstr>Voorstellen</vt:lpstr>
      <vt:lpstr>FINANCIËN SEIZOEN 2024-2025</vt:lpstr>
      <vt:lpstr>RESULTAAT IN CIJFERS 2024-2025</vt:lpstr>
      <vt:lpstr>BEGROTING 2025-2026</vt:lpstr>
      <vt:lpstr>Tarieven 2025-2026</vt:lpstr>
      <vt:lpstr>Uitgangspunten 2025-2026</vt:lpstr>
      <vt:lpstr>Uitgangspunten 2025-2026</vt:lpstr>
      <vt:lpstr>Jaarplan</vt:lpstr>
      <vt:lpstr>Doelstelling handbalschool Gelre</vt:lpstr>
      <vt:lpstr>Rol vanuit handbalschool</vt:lpstr>
      <vt:lpstr>Wat bieden wij aan als handbalschool Gelre</vt:lpstr>
      <vt:lpstr>Hoe gaan we werken binnen HSG</vt:lpstr>
      <vt:lpstr>NHV, weg van het talent</vt:lpstr>
      <vt:lpstr>Technische staf</vt:lpstr>
      <vt:lpstr>Leeftijdsindeling 2025/2026</vt:lpstr>
      <vt:lpstr>Bezetting* HSG volgens huidige ledenlijst</vt:lpstr>
      <vt:lpstr>Planning 2025-2026 (1/3) </vt:lpstr>
      <vt:lpstr>Planning 2025-2026 (2/3) </vt:lpstr>
      <vt:lpstr>Planning 2025-2026 (3/3) </vt:lpstr>
      <vt:lpstr>Toernooien</vt:lpstr>
      <vt:lpstr>Workshops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STG 2.0</dc:title>
  <dc:creator>Paul van Noesel</dc:creator>
  <cp:lastModifiedBy>Gerard Groener</cp:lastModifiedBy>
  <cp:revision>362</cp:revision>
  <dcterms:created xsi:type="dcterms:W3CDTF">2007-07-31T19:21:22Z</dcterms:created>
  <dcterms:modified xsi:type="dcterms:W3CDTF">2025-09-27T13:48:40Z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lassification_to_AIP">
    <vt:i4>0</vt:i4>
  </property>
  <property fmtid="{D5CDD505-2E9C-101B-9397-08002B2CF9AE}" pid="3" name="MSIP_Label_06530cf4-8573-4c29-a912-bbcdac835909_Enabled">
    <vt:lpwstr>true</vt:lpwstr>
  </property>
  <property fmtid="{D5CDD505-2E9C-101B-9397-08002B2CF9AE}" pid="4" name="MSIP_Label_06530cf4-8573-4c29-a912-bbcdac835909_SetDate">
    <vt:lpwstr>2022-04-21T14:35:32Z</vt:lpwstr>
  </property>
  <property fmtid="{D5CDD505-2E9C-101B-9397-08002B2CF9AE}" pid="5" name="MSIP_Label_06530cf4-8573-4c29-a912-bbcdac835909_Method">
    <vt:lpwstr>Standard</vt:lpwstr>
  </property>
  <property fmtid="{D5CDD505-2E9C-101B-9397-08002B2CF9AE}" pid="6" name="MSIP_Label_06530cf4-8573-4c29-a912-bbcdac835909_Name">
    <vt:lpwstr>06530cf4-8573-4c29-a912-bbcdac835909</vt:lpwstr>
  </property>
  <property fmtid="{D5CDD505-2E9C-101B-9397-08002B2CF9AE}" pid="7" name="MSIP_Label_06530cf4-8573-4c29-a912-bbcdac835909_SiteId">
    <vt:lpwstr>ecaa386b-c8df-4ce0-ad01-740cbdb5ba55</vt:lpwstr>
  </property>
  <property fmtid="{D5CDD505-2E9C-101B-9397-08002B2CF9AE}" pid="8" name="MSIP_Label_06530cf4-8573-4c29-a912-bbcdac835909_ActionId">
    <vt:lpwstr>42d4cc9f-966c-4bc2-bace-0bafe98bc9fb</vt:lpwstr>
  </property>
  <property fmtid="{D5CDD505-2E9C-101B-9397-08002B2CF9AE}" pid="9" name="MSIP_Label_06530cf4-8573-4c29-a912-bbcdac835909_ContentBits">
    <vt:lpwstr>2</vt:lpwstr>
  </property>
</Properties>
</file>